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2" r:id="rId3"/>
    <p:sldId id="257" r:id="rId4"/>
    <p:sldId id="286" r:id="rId5"/>
    <p:sldId id="287" r:id="rId6"/>
    <p:sldId id="314" r:id="rId7"/>
    <p:sldId id="288" r:id="rId8"/>
    <p:sldId id="289" r:id="rId9"/>
    <p:sldId id="318" r:id="rId10"/>
    <p:sldId id="290" r:id="rId11"/>
    <p:sldId id="291" r:id="rId12"/>
    <p:sldId id="316" r:id="rId13"/>
    <p:sldId id="298" r:id="rId14"/>
    <p:sldId id="323" r:id="rId15"/>
    <p:sldId id="325" r:id="rId16"/>
    <p:sldId id="300" r:id="rId17"/>
    <p:sldId id="305" r:id="rId18"/>
    <p:sldId id="306" r:id="rId19"/>
    <p:sldId id="307" r:id="rId20"/>
    <p:sldId id="301" r:id="rId21"/>
    <p:sldId id="321" r:id="rId22"/>
  </p:sldIdLst>
  <p:sldSz cx="18288000" cy="10287000"/>
  <p:notesSz cx="6858000" cy="9144000"/>
  <p:embeddedFontLst>
    <p:embeddedFont>
      <p:font typeface="Alata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可画大丰收-繁"/>
      <p:regular r:id="rId28"/>
    </p:embeddedFont>
    <p:embeddedFont>
      <p:font typeface="可画小皮靴-繁" panose="02020500000000000000"/>
      <p:regular r:id="rId29"/>
    </p:embeddedFont>
    <p:embeddedFont>
      <p:font typeface="可画软糖体-繁"/>
      <p:regular r:id="rId30"/>
    </p:embeddedFont>
    <p:embeddedFont>
      <p:font typeface="可画趣味黑-繁"/>
      <p:regular r:id="rId31"/>
    </p:embeddedFont>
    <p:embeddedFont>
      <p:font typeface="筑紫明朝H" panose="020205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42" y="501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98087" y="-1356083"/>
            <a:ext cx="3557923" cy="355792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2399" y="-3830879"/>
            <a:ext cx="6166608" cy="616660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53479" y="8482246"/>
            <a:ext cx="5371769" cy="537176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65698" y="-2407081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2"/>
                </a:lnTo>
                <a:lnTo>
                  <a:pt x="0" y="15201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</p:sp>
      <p:sp>
        <p:nvSpPr>
          <p:cNvPr id="13" name="Freeform 13"/>
          <p:cNvSpPr/>
          <p:nvPr/>
        </p:nvSpPr>
        <p:spPr>
          <a:xfrm rot="1578904">
            <a:off x="6807190" y="718916"/>
            <a:ext cx="14404600" cy="2461877"/>
          </a:xfrm>
          <a:custGeom>
            <a:avLst/>
            <a:gdLst/>
            <a:ahLst/>
            <a:cxnLst/>
            <a:rect l="l" t="t" r="r" b="b"/>
            <a:pathLst>
              <a:path w="14404600" h="2461877">
                <a:moveTo>
                  <a:pt x="0" y="0"/>
                </a:moveTo>
                <a:lnTo>
                  <a:pt x="14404600" y="0"/>
                </a:lnTo>
                <a:lnTo>
                  <a:pt x="14404600" y="2461877"/>
                </a:lnTo>
                <a:lnTo>
                  <a:pt x="0" y="24618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234445">
            <a:off x="-3778621" y="5610149"/>
            <a:ext cx="14280840" cy="3909380"/>
          </a:xfrm>
          <a:custGeom>
            <a:avLst/>
            <a:gdLst/>
            <a:ahLst/>
            <a:cxnLst/>
            <a:rect l="l" t="t" r="r" b="b"/>
            <a:pathLst>
              <a:path w="14280840" h="3909380">
                <a:moveTo>
                  <a:pt x="0" y="0"/>
                </a:moveTo>
                <a:lnTo>
                  <a:pt x="14280840" y="0"/>
                </a:lnTo>
                <a:lnTo>
                  <a:pt x="14280840" y="3909380"/>
                </a:lnTo>
                <a:lnTo>
                  <a:pt x="0" y="39093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496043" y="3589392"/>
            <a:ext cx="11870457" cy="795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82"/>
              </a:lnSpc>
            </a:pPr>
            <a:r>
              <a:rPr lang="zh-TW" altLang="en-US" sz="8844" dirty="0">
                <a:solidFill>
                  <a:srgbClr val="1C3879"/>
                </a:solidFill>
                <a:latin typeface="筑紫明朝H"/>
                <a:ea typeface="筑紫明朝H"/>
              </a:rPr>
              <a:t>    </a:t>
            </a:r>
            <a:r>
              <a:rPr lang="zh-TW" altLang="en-US" sz="7200" dirty="0">
                <a:solidFill>
                  <a:srgbClr val="7030A0"/>
                </a:solidFill>
                <a:latin typeface="筑紫明朝H"/>
                <a:ea typeface="筑紫明朝H"/>
              </a:rPr>
              <a:t>數位</a:t>
            </a:r>
            <a:r>
              <a:rPr lang="en-US" altLang="zh-TW" sz="7200" dirty="0">
                <a:solidFill>
                  <a:srgbClr val="7030A0"/>
                </a:solidFill>
                <a:latin typeface="筑紫明朝H"/>
                <a:ea typeface="筑紫明朝H"/>
              </a:rPr>
              <a:t>/</a:t>
            </a:r>
            <a:r>
              <a:rPr lang="zh-TW" altLang="en-US" sz="7200" dirty="0">
                <a:solidFill>
                  <a:srgbClr val="7030A0"/>
                </a:solidFill>
                <a:latin typeface="筑紫明朝H"/>
                <a:ea typeface="筑紫明朝H"/>
              </a:rPr>
              <a:t>網路性別暴力防治</a:t>
            </a:r>
            <a:r>
              <a:rPr lang="en-US" altLang="zh-TW" sz="7200" dirty="0">
                <a:solidFill>
                  <a:srgbClr val="7030A0"/>
                </a:solidFill>
                <a:latin typeface="筑紫明朝H"/>
                <a:ea typeface="筑紫明朝H"/>
              </a:rPr>
              <a:t>-</a:t>
            </a:r>
          </a:p>
          <a:p>
            <a:pPr algn="ctr">
              <a:lnSpc>
                <a:spcPts val="12382"/>
              </a:lnSpc>
            </a:pPr>
            <a:r>
              <a:rPr lang="zh-TW" altLang="en-US" sz="7200" dirty="0">
                <a:solidFill>
                  <a:srgbClr val="7030A0"/>
                </a:solidFill>
                <a:latin typeface="筑紫明朝H"/>
                <a:ea typeface="筑紫明朝H"/>
              </a:rPr>
              <a:t>網紅經濟性剝削</a:t>
            </a:r>
            <a:r>
              <a:rPr lang="zh-TW" altLang="en-US" sz="7200" dirty="0">
                <a:solidFill>
                  <a:srgbClr val="7030A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7200" dirty="0">
                <a:solidFill>
                  <a:srgbClr val="7030A0"/>
                </a:solidFill>
                <a:latin typeface="筑紫明朝H"/>
                <a:ea typeface="筑紫明朝H"/>
              </a:rPr>
              <a:t>黃牛票券性剝削</a:t>
            </a:r>
            <a:r>
              <a:rPr lang="zh-TW" altLang="en-US" sz="7200" dirty="0">
                <a:solidFill>
                  <a:srgbClr val="7030A0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7200" dirty="0">
                <a:solidFill>
                  <a:srgbClr val="7030A0"/>
                </a:solidFill>
                <a:latin typeface="筑紫明朝H"/>
                <a:ea typeface="筑紫明朝H"/>
              </a:rPr>
              <a:t>數位性別仇恨言論</a:t>
            </a:r>
            <a:endParaRPr lang="zh-TW" altLang="zh-TW" sz="7200" dirty="0">
              <a:solidFill>
                <a:srgbClr val="7030A0"/>
              </a:solidFill>
            </a:endParaRPr>
          </a:p>
          <a:p>
            <a:pPr algn="r">
              <a:lnSpc>
                <a:spcPts val="12382"/>
              </a:lnSpc>
            </a:pPr>
            <a:endParaRPr lang="en-US" altLang="zh-TW" sz="9600" dirty="0">
              <a:solidFill>
                <a:srgbClr val="1C3879"/>
              </a:solidFill>
              <a:latin typeface="筑紫明朝H"/>
              <a:ea typeface="筑紫明朝H"/>
            </a:endParaRPr>
          </a:p>
          <a:p>
            <a:pPr algn="r">
              <a:lnSpc>
                <a:spcPts val="12382"/>
              </a:lnSpc>
            </a:pPr>
            <a:endParaRPr lang="en-US" sz="8844" dirty="0">
              <a:solidFill>
                <a:srgbClr val="1C3879"/>
              </a:solidFill>
              <a:latin typeface="筑紫明朝H"/>
              <a:ea typeface="筑紫明朝H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097000" y="9258300"/>
            <a:ext cx="4019928" cy="88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/>
              <a:t>版權所有   </a:t>
            </a:r>
          </a:p>
        </p:txBody>
      </p:sp>
      <p:sp>
        <p:nvSpPr>
          <p:cNvPr id="19" name="Freeform 15"/>
          <p:cNvSpPr/>
          <p:nvPr/>
        </p:nvSpPr>
        <p:spPr>
          <a:xfrm>
            <a:off x="15585092" y="9410701"/>
            <a:ext cx="773775" cy="727746"/>
          </a:xfrm>
          <a:custGeom>
            <a:avLst/>
            <a:gdLst/>
            <a:ahLst/>
            <a:cxnLst/>
            <a:rect l="l" t="t" r="r" b="b"/>
            <a:pathLst>
              <a:path w="1117356" h="1117356">
                <a:moveTo>
                  <a:pt x="0" y="0"/>
                </a:moveTo>
                <a:lnTo>
                  <a:pt x="1117356" y="0"/>
                </a:lnTo>
                <a:lnTo>
                  <a:pt x="1117356" y="1117356"/>
                </a:lnTo>
                <a:lnTo>
                  <a:pt x="0" y="111735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6"/>
          <p:cNvSpPr/>
          <p:nvPr/>
        </p:nvSpPr>
        <p:spPr>
          <a:xfrm>
            <a:off x="16506442" y="9410701"/>
            <a:ext cx="731455" cy="743347"/>
          </a:xfrm>
          <a:custGeom>
            <a:avLst/>
            <a:gdLst/>
            <a:ahLst/>
            <a:cxnLst/>
            <a:rect l="l" t="t" r="r" b="b"/>
            <a:pathLst>
              <a:path w="1273865" h="1285356">
                <a:moveTo>
                  <a:pt x="0" y="0"/>
                </a:moveTo>
                <a:lnTo>
                  <a:pt x="1273866" y="0"/>
                </a:lnTo>
                <a:lnTo>
                  <a:pt x="1273866" y="1285356"/>
                </a:lnTo>
                <a:lnTo>
                  <a:pt x="0" y="1285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1" name="文字方塊 20"/>
          <p:cNvSpPr txBox="1"/>
          <p:nvPr/>
        </p:nvSpPr>
        <p:spPr>
          <a:xfrm>
            <a:off x="4803535" y="-38787"/>
            <a:ext cx="2133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大學版</a:t>
            </a:r>
            <a:endParaRPr lang="en-US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71043" y="-1266808"/>
            <a:ext cx="12820615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97878" y="6948947"/>
            <a:ext cx="5850568" cy="5850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7E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48889" y="71055"/>
            <a:ext cx="4161570" cy="2166436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4469" y="230943"/>
            <a:ext cx="332821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ea typeface="可画大丰收-繁"/>
              </a:rPr>
              <a:t>數位性別仇恨言論</a:t>
            </a:r>
            <a:endParaRPr lang="en-US" sz="6000" dirty="0">
              <a:solidFill>
                <a:srgbClr val="FFFFFF"/>
              </a:solidFill>
              <a:ea typeface="可画大丰收-繁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672" y="-342900"/>
            <a:ext cx="7914987" cy="1112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811" y="30416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71043" y="-1266808"/>
            <a:ext cx="12820615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97878" y="6948947"/>
            <a:ext cx="5850568" cy="5850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7E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67111" y="200791"/>
            <a:ext cx="3791311" cy="15430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6290" y="76793"/>
            <a:ext cx="2991812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 dirty="0">
                <a:solidFill>
                  <a:srgbClr val="FFFFFF"/>
                </a:solidFill>
                <a:latin typeface="Alata"/>
              </a:rPr>
              <a:t>Q&amp;A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12577" y="1100525"/>
            <a:ext cx="10937546" cy="99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Q1.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小青為什麼感到震驚並選擇檢舉那些攻擊性的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留言？你認為她的反應是正確的嗎？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zh-TW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Q2.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當面對網路上的</a:t>
            </a:r>
            <a:r>
              <a:rPr lang="zh-TW" altLang="en-US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性別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仇恨言論時，你覺得應該如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zh-TW" altLang="en-US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何應對？為什麼友善的行動對於網路環境的建立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zh-TW" altLang="en-US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很重要？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zh-TW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Q3.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小青為什麼選擇截圖並傳送給部落客，以提供存</a:t>
            </a:r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</a:t>
            </a: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證報警？這樣的舉動對於解決網路霸凌有何幫助？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zh-TW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Q4.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討論一下網路上的性別刻板印象和歧視，以及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我們應該如何共同努力建立一個尊重多元性別表現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的網路環境。</a:t>
            </a:r>
            <a:endParaRPr lang="en-US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zh-TW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Q5.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如果你是小青，你會怎麼做？</a:t>
            </a:r>
          </a:p>
          <a:p>
            <a:pPr lvl="0"/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1.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假裝沒看見留言。</a:t>
            </a:r>
          </a:p>
          <a:p>
            <a:pPr lvl="0"/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2.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協助截圖存證，並檢舉留言。</a:t>
            </a:r>
          </a:p>
          <a:p>
            <a:pPr lvl="0"/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3.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你會怎麼做？</a:t>
            </a:r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</a:t>
            </a:r>
            <a:endParaRPr lang="zh-TW" altLang="zh-TW" sz="36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91715" y="1840690"/>
            <a:ext cx="4753587" cy="5027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-808770" y="205740"/>
            <a:ext cx="3504683" cy="16349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4184" y="284551"/>
            <a:ext cx="22152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ea typeface="可画大丰收-繁"/>
              </a:rPr>
              <a:t>示範</a:t>
            </a:r>
            <a:endParaRPr lang="en-US" sz="6000" dirty="0">
              <a:solidFill>
                <a:srgbClr val="FFFFFF"/>
              </a:solidFill>
              <a:ea typeface="可画大丰收-繁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0097" y="495300"/>
            <a:ext cx="15140339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/>
              <a:t>小青：（在社群平臺看到攻擊留言後）哇，這些留言怎麼這麼惡劣啊！真</a:t>
            </a:r>
            <a:endParaRPr lang="en-US" altLang="zh-TW" sz="3200" dirty="0"/>
          </a:p>
          <a:p>
            <a:r>
              <a:rPr lang="en-US" altLang="zh-TW" sz="3200" dirty="0"/>
              <a:t>            </a:t>
            </a:r>
            <a:r>
              <a:rPr lang="zh-TW" altLang="zh-TW" sz="3200" dirty="0"/>
              <a:t>的不應該隨便批評別人。</a:t>
            </a:r>
            <a:endParaRPr lang="en-US" altLang="zh-TW" sz="3200" dirty="0"/>
          </a:p>
          <a:p>
            <a:endParaRPr lang="zh-TW" altLang="zh-TW" sz="3200" dirty="0"/>
          </a:p>
          <a:p>
            <a:r>
              <a:rPr lang="zh-TW" altLang="zh-TW" sz="3200" dirty="0"/>
              <a:t>小青：（開始檢舉留言，截圖傳送給部落客）我得做點什麼，不能讓這些</a:t>
            </a:r>
            <a:endParaRPr lang="en-US" altLang="zh-TW" sz="3200" dirty="0"/>
          </a:p>
          <a:p>
            <a:r>
              <a:rPr lang="en-US" altLang="zh-TW" sz="3200" dirty="0"/>
              <a:t>            </a:t>
            </a:r>
            <a:r>
              <a:rPr lang="zh-TW" altLang="zh-TW" sz="3200" dirty="0"/>
              <a:t>人就這樣無法無天。</a:t>
            </a:r>
            <a:endParaRPr lang="en-US" altLang="zh-TW" sz="3200" dirty="0"/>
          </a:p>
          <a:p>
            <a:endParaRPr lang="zh-TW" altLang="zh-TW" sz="3200" dirty="0"/>
          </a:p>
          <a:p>
            <a:r>
              <a:rPr lang="zh-TW" altLang="zh-TW" sz="3200" dirty="0">
                <a:solidFill>
                  <a:schemeClr val="accent3">
                    <a:lumMod val="50000"/>
                  </a:schemeClr>
                </a:solidFill>
              </a:rPr>
              <a:t>部落客：（收到小青的訊息和截圖）這些人真的太過分了。</a:t>
            </a:r>
            <a:endParaRPr lang="en-US" altLang="zh-TW" sz="32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zh-TW" altLang="zh-TW" sz="3200" dirty="0"/>
          </a:p>
          <a:p>
            <a:r>
              <a:rPr lang="zh-TW" altLang="zh-TW" sz="3200" dirty="0"/>
              <a:t>小青：不客氣，我覺得每個人都有權利做自己，沒有必要因為外表或形象</a:t>
            </a:r>
            <a:endParaRPr lang="en-US" altLang="zh-TW" sz="3200" dirty="0"/>
          </a:p>
          <a:p>
            <a:r>
              <a:rPr lang="en-US" altLang="zh-TW" sz="3200" dirty="0"/>
              <a:t>             </a:t>
            </a:r>
            <a:r>
              <a:rPr lang="zh-TW" altLang="zh-TW" sz="3200" dirty="0"/>
              <a:t>就隨意攻擊別人。我還在你文章下留了一個友善的留言，希望能平</a:t>
            </a:r>
            <a:r>
              <a:rPr lang="en-US" altLang="zh-TW" sz="3200" dirty="0"/>
              <a:t> </a:t>
            </a:r>
          </a:p>
          <a:p>
            <a:r>
              <a:rPr lang="en-US" altLang="zh-TW" sz="3200" dirty="0"/>
              <a:t>              </a:t>
            </a:r>
            <a:r>
              <a:rPr lang="zh-TW" altLang="zh-TW" sz="3200" dirty="0"/>
              <a:t>息一些負面情緒。</a:t>
            </a:r>
            <a:endParaRPr lang="en-US" altLang="zh-TW" sz="3200" dirty="0"/>
          </a:p>
          <a:p>
            <a:endParaRPr lang="zh-TW" altLang="zh-TW" sz="3200" dirty="0"/>
          </a:p>
          <a:p>
            <a:r>
              <a:rPr lang="zh-TW" altLang="zh-TW" sz="3200" dirty="0">
                <a:solidFill>
                  <a:schemeClr val="accent3">
                    <a:lumMod val="50000"/>
                  </a:schemeClr>
                </a:solidFill>
              </a:rPr>
              <a:t>部落客：謝謝你的正能量，小青。你的留言一定能對這個網路環境有正面</a:t>
            </a:r>
            <a:endParaRPr lang="en-US" altLang="zh-TW" sz="3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zh-TW" sz="3200" dirty="0">
                <a:solidFill>
                  <a:schemeClr val="accent3">
                    <a:lumMod val="50000"/>
                  </a:schemeClr>
                </a:solidFill>
              </a:rPr>
              <a:t>                 </a:t>
            </a:r>
            <a:r>
              <a:rPr lang="zh-TW" altLang="zh-TW" sz="3200" dirty="0">
                <a:solidFill>
                  <a:schemeClr val="accent3">
                    <a:lumMod val="50000"/>
                  </a:schemeClr>
                </a:solidFill>
              </a:rPr>
              <a:t>的影響。</a:t>
            </a:r>
            <a:endParaRPr lang="en-US" altLang="zh-TW" sz="32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zh-TW" altLang="zh-TW" sz="3200" dirty="0"/>
          </a:p>
          <a:p>
            <a:r>
              <a:rPr lang="zh-TW" altLang="zh-TW" sz="3200" dirty="0"/>
              <a:t>小青：希望如此。我們都應該一起努力，讓網路成為一個更友善、包容的</a:t>
            </a:r>
            <a:r>
              <a:rPr lang="en-US" altLang="zh-TW" sz="3200" dirty="0"/>
              <a:t> </a:t>
            </a:r>
          </a:p>
          <a:p>
            <a:r>
              <a:rPr lang="en-US" altLang="zh-TW" sz="3200" dirty="0"/>
              <a:t>             </a:t>
            </a:r>
            <a:r>
              <a:rPr lang="zh-TW" altLang="zh-TW" sz="3200" dirty="0"/>
              <a:t>地方。</a:t>
            </a:r>
          </a:p>
        </p:txBody>
      </p:sp>
    </p:spTree>
    <p:extLst>
      <p:ext uri="{BB962C8B-B14F-4D97-AF65-F5344CB8AC3E}">
        <p14:creationId xmlns:p14="http://schemas.microsoft.com/office/powerpoint/2010/main" val="47609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8" y="-447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" y="-2019300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506581" flipH="1">
            <a:off x="-6592585" y="6823997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6"/>
                </a:lnTo>
                <a:lnTo>
                  <a:pt x="13402611" y="2395716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498219" y="3435141"/>
            <a:ext cx="3407098" cy="3902294"/>
            <a:chOff x="0" y="-85249"/>
            <a:chExt cx="1185488" cy="13577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5488" cy="1272540"/>
            </a:xfrm>
            <a:custGeom>
              <a:avLst/>
              <a:gdLst/>
              <a:ahLst/>
              <a:cxnLst/>
              <a:rect l="l" t="t" r="r" b="b"/>
              <a:pathLst>
                <a:path w="1185488" h="1272540">
                  <a:moveTo>
                    <a:pt x="592744" y="0"/>
                  </a:moveTo>
                  <a:cubicBezTo>
                    <a:pt x="265381" y="0"/>
                    <a:pt x="0" y="284868"/>
                    <a:pt x="0" y="636270"/>
                  </a:cubicBezTo>
                  <a:cubicBezTo>
                    <a:pt x="0" y="987672"/>
                    <a:pt x="265381" y="1272540"/>
                    <a:pt x="592744" y="1272540"/>
                  </a:cubicBezTo>
                  <a:cubicBezTo>
                    <a:pt x="920108" y="1272540"/>
                    <a:pt x="1185488" y="987672"/>
                    <a:pt x="1185488" y="636270"/>
                  </a:cubicBezTo>
                  <a:cubicBezTo>
                    <a:pt x="1185488" y="284868"/>
                    <a:pt x="920108" y="0"/>
                    <a:pt x="59274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39669" y="-85249"/>
              <a:ext cx="963209" cy="1357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F4F6FC"/>
                  </a:solidFill>
                  <a:ea typeface="可画趣味黑-繁"/>
                </a:rPr>
                <a:t>拒絕侵犯</a:t>
              </a:r>
              <a:endParaRPr lang="en-US" sz="8000" dirty="0">
                <a:solidFill>
                  <a:srgbClr val="F4F6FC"/>
                </a:solidFill>
                <a:ea typeface="可画趣味黑-繁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72145" y="3524899"/>
            <a:ext cx="3111461" cy="3902295"/>
            <a:chOff x="0" y="-54018"/>
            <a:chExt cx="1082622" cy="13577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2622" cy="1272540"/>
            </a:xfrm>
            <a:custGeom>
              <a:avLst/>
              <a:gdLst/>
              <a:ahLst/>
              <a:cxnLst/>
              <a:rect l="l" t="t" r="r" b="b"/>
              <a:pathLst>
                <a:path w="1082622" h="1272540">
                  <a:moveTo>
                    <a:pt x="541311" y="0"/>
                  </a:moveTo>
                  <a:cubicBezTo>
                    <a:pt x="242353" y="0"/>
                    <a:pt x="0" y="284868"/>
                    <a:pt x="0" y="636270"/>
                  </a:cubicBezTo>
                  <a:cubicBezTo>
                    <a:pt x="0" y="987672"/>
                    <a:pt x="242353" y="1272540"/>
                    <a:pt x="541311" y="1272540"/>
                  </a:cubicBezTo>
                  <a:cubicBezTo>
                    <a:pt x="840269" y="1272540"/>
                    <a:pt x="1082622" y="987672"/>
                    <a:pt x="1082622" y="636270"/>
                  </a:cubicBezTo>
                  <a:cubicBezTo>
                    <a:pt x="1082622" y="284868"/>
                    <a:pt x="840269" y="0"/>
                    <a:pt x="541311" y="0"/>
                  </a:cubicBezTo>
                  <a:close/>
                </a:path>
              </a:pathLst>
            </a:custGeom>
            <a:solidFill>
              <a:srgbClr val="00B05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80800" y="-54018"/>
              <a:ext cx="879630" cy="1357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F4F6FC"/>
                  </a:solidFill>
                  <a:ea typeface="可画趣味黑-繁"/>
                </a:rPr>
                <a:t>找人幫忙</a:t>
              </a:r>
              <a:endParaRPr lang="en-US" sz="8000" dirty="0">
                <a:solidFill>
                  <a:srgbClr val="F4F6FC"/>
                </a:solidFill>
                <a:ea typeface="可画趣味黑-繁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97423" y="3017298"/>
            <a:ext cx="3228583" cy="3976216"/>
            <a:chOff x="0" y="-110970"/>
            <a:chExt cx="1123374" cy="13835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3374" cy="1272540"/>
            </a:xfrm>
            <a:custGeom>
              <a:avLst/>
              <a:gdLst/>
              <a:ahLst/>
              <a:cxnLst/>
              <a:rect l="l" t="t" r="r" b="b"/>
              <a:pathLst>
                <a:path w="1123374" h="1272540">
                  <a:moveTo>
                    <a:pt x="561687" y="0"/>
                  </a:moveTo>
                  <a:cubicBezTo>
                    <a:pt x="251476" y="0"/>
                    <a:pt x="0" y="284868"/>
                    <a:pt x="0" y="636270"/>
                  </a:cubicBezTo>
                  <a:cubicBezTo>
                    <a:pt x="0" y="987672"/>
                    <a:pt x="251476" y="1272540"/>
                    <a:pt x="561687" y="1272540"/>
                  </a:cubicBezTo>
                  <a:cubicBezTo>
                    <a:pt x="871898" y="1272540"/>
                    <a:pt x="1123374" y="987672"/>
                    <a:pt x="1123374" y="636270"/>
                  </a:cubicBezTo>
                  <a:cubicBezTo>
                    <a:pt x="1123374" y="284868"/>
                    <a:pt x="871898" y="0"/>
                    <a:pt x="561687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7994" y="-110970"/>
              <a:ext cx="912741" cy="1357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F4F6FC"/>
                  </a:solidFill>
                  <a:ea typeface="可画趣味黑-繁"/>
                </a:rPr>
                <a:t>辨別危險</a:t>
              </a:r>
              <a:endParaRPr lang="en-US" sz="8000" dirty="0">
                <a:solidFill>
                  <a:srgbClr val="F4F6FC"/>
                </a:solidFill>
                <a:ea typeface="可画趣味黑-繁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410201" y="868358"/>
            <a:ext cx="6635290" cy="1367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30"/>
              </a:lnSpc>
            </a:pPr>
            <a:r>
              <a:rPr lang="en-US" sz="8164" dirty="0" err="1">
                <a:solidFill>
                  <a:srgbClr val="FFFFFF"/>
                </a:solidFill>
                <a:ea typeface="可画软糖体-繁"/>
              </a:rPr>
              <a:t>如何自我保護</a:t>
            </a:r>
            <a:r>
              <a:rPr lang="en-US" sz="8164" dirty="0">
                <a:solidFill>
                  <a:srgbClr val="FFFFFF"/>
                </a:solidFill>
                <a:ea typeface="可画软糖体-繁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51051">
            <a:off x="-2883036" y="757080"/>
            <a:ext cx="17414506" cy="6225686"/>
          </a:xfrm>
          <a:custGeom>
            <a:avLst/>
            <a:gdLst/>
            <a:ahLst/>
            <a:cxnLst/>
            <a:rect l="l" t="t" r="r" b="b"/>
            <a:pathLst>
              <a:path w="17414506" h="6225686">
                <a:moveTo>
                  <a:pt x="0" y="0"/>
                </a:moveTo>
                <a:lnTo>
                  <a:pt x="17414506" y="0"/>
                </a:lnTo>
                <a:lnTo>
                  <a:pt x="17414506" y="6225686"/>
                </a:lnTo>
                <a:lnTo>
                  <a:pt x="0" y="62256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8401" y="-45720"/>
            <a:ext cx="16022202" cy="10615406"/>
            <a:chOff x="0" y="0"/>
            <a:chExt cx="4219839" cy="27958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9839" cy="2795827"/>
            </a:xfrm>
            <a:custGeom>
              <a:avLst/>
              <a:gdLst/>
              <a:ahLst/>
              <a:cxnLst/>
              <a:rect l="l" t="t" r="r" b="b"/>
              <a:pathLst>
                <a:path w="4219839" h="2795827">
                  <a:moveTo>
                    <a:pt x="48320" y="0"/>
                  </a:moveTo>
                  <a:lnTo>
                    <a:pt x="4171519" y="0"/>
                  </a:lnTo>
                  <a:cubicBezTo>
                    <a:pt x="4184334" y="0"/>
                    <a:pt x="4196624" y="5091"/>
                    <a:pt x="4205686" y="14153"/>
                  </a:cubicBezTo>
                  <a:cubicBezTo>
                    <a:pt x="4214748" y="23214"/>
                    <a:pt x="4219839" y="35505"/>
                    <a:pt x="4219839" y="48320"/>
                  </a:cubicBezTo>
                  <a:lnTo>
                    <a:pt x="4219839" y="2747507"/>
                  </a:lnTo>
                  <a:cubicBezTo>
                    <a:pt x="4219839" y="2760323"/>
                    <a:pt x="4214748" y="2772613"/>
                    <a:pt x="4205686" y="2781675"/>
                  </a:cubicBezTo>
                  <a:cubicBezTo>
                    <a:pt x="4196624" y="2790736"/>
                    <a:pt x="4184334" y="2795827"/>
                    <a:pt x="4171519" y="2795827"/>
                  </a:cubicBezTo>
                  <a:lnTo>
                    <a:pt x="48320" y="2795827"/>
                  </a:lnTo>
                  <a:cubicBezTo>
                    <a:pt x="35505" y="2795827"/>
                    <a:pt x="23214" y="2790736"/>
                    <a:pt x="14153" y="2781675"/>
                  </a:cubicBezTo>
                  <a:cubicBezTo>
                    <a:pt x="5091" y="2772613"/>
                    <a:pt x="0" y="2760323"/>
                    <a:pt x="0" y="2747507"/>
                  </a:cubicBezTo>
                  <a:lnTo>
                    <a:pt x="0" y="48320"/>
                  </a:lnTo>
                  <a:cubicBezTo>
                    <a:pt x="0" y="35505"/>
                    <a:pt x="5091" y="23214"/>
                    <a:pt x="14153" y="14153"/>
                  </a:cubicBezTo>
                  <a:cubicBezTo>
                    <a:pt x="23214" y="5091"/>
                    <a:pt x="35505" y="0"/>
                    <a:pt x="4832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19839" cy="2833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951057" y="1007056"/>
            <a:ext cx="3504683" cy="1543050"/>
            <a:chOff x="0" y="0"/>
            <a:chExt cx="92304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51961" y="3859436"/>
            <a:ext cx="6922462" cy="2230854"/>
            <a:chOff x="0" y="0"/>
            <a:chExt cx="2521016" cy="395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87595" y="2794569"/>
            <a:ext cx="6922462" cy="1883617"/>
            <a:chOff x="0" y="0"/>
            <a:chExt cx="2521016" cy="3959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298218" y="6759047"/>
            <a:ext cx="6922462" cy="2175318"/>
            <a:chOff x="0" y="0"/>
            <a:chExt cx="2521016" cy="3959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06896" y="4997295"/>
            <a:ext cx="6922462" cy="2004964"/>
            <a:chOff x="0" y="0"/>
            <a:chExt cx="2521016" cy="3959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657115" y="7308617"/>
            <a:ext cx="7142387" cy="2283774"/>
            <a:chOff x="0" y="0"/>
            <a:chExt cx="2521016" cy="3959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97760" y="6547807"/>
            <a:ext cx="6922462" cy="1191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6626764" y="70687"/>
            <a:ext cx="9495766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zh-TW" sz="72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一旦被對方拿到你身體隱私處</a:t>
            </a:r>
            <a:r>
              <a:rPr lang="zh-TW" altLang="en-US" sz="72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的</a:t>
            </a:r>
            <a:r>
              <a:rPr lang="zh-TW" altLang="zh-TW" sz="72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影像，可能會</a:t>
            </a:r>
            <a:r>
              <a:rPr lang="en-US" altLang="zh-TW" sz="72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:</a:t>
            </a:r>
            <a:endParaRPr lang="zh-TW" altLang="zh-TW" sz="7200" dirty="0">
              <a:solidFill>
                <a:schemeClr val="bg1"/>
              </a:solidFill>
              <a:latin typeface="可画小皮靴-繁" panose="02020500000000000000" charset="-122"/>
              <a:ea typeface="可画小皮靴-繁" panose="02020500000000000000" charset="-122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371683" y="3495954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855381" y="3152352"/>
            <a:ext cx="672105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TW" altLang="zh-TW" sz="3200" dirty="0">
                <a:latin typeface="+mn-ea"/>
              </a:rPr>
              <a:t>可能被散布在群組、網路上或班級上，或是拿去賣錢</a:t>
            </a:r>
            <a:r>
              <a:rPr lang="zh-TW" altLang="zh-TW" dirty="0"/>
              <a:t>。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781849" y="4235624"/>
            <a:ext cx="861844" cy="59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 dirty="0">
                <a:solidFill>
                  <a:srgbClr val="FFFFFF"/>
                </a:solidFill>
                <a:latin typeface="Alata"/>
              </a:rPr>
              <a:t>06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71683" y="4821726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71683" y="6147497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 dirty="0">
                <a:solidFill>
                  <a:srgbClr val="FFFFFF"/>
                </a:solidFill>
                <a:latin typeface="Alata"/>
              </a:rPr>
              <a:t>03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97760" y="8197293"/>
            <a:ext cx="6922462" cy="1191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9" name="TextBox 49"/>
          <p:cNvSpPr txBox="1"/>
          <p:nvPr/>
        </p:nvSpPr>
        <p:spPr>
          <a:xfrm>
            <a:off x="3657115" y="7833025"/>
            <a:ext cx="644378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233"/>
              </a:lnSpc>
            </a:pPr>
            <a:r>
              <a:rPr lang="zh-TW" altLang="zh-TW" sz="3200" dirty="0"/>
              <a:t>會被公開進行討論，或用難聽的話評論、造成你的心理傷害</a:t>
            </a:r>
            <a:r>
              <a:rPr lang="zh-TW" altLang="zh-TW" dirty="0"/>
              <a:t>。</a:t>
            </a:r>
          </a:p>
          <a:p>
            <a:pPr algn="r">
              <a:lnSpc>
                <a:spcPts val="4233"/>
              </a:lnSpc>
            </a:pP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1313709" y="4472921"/>
            <a:ext cx="6067469" cy="104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233"/>
              </a:lnSpc>
            </a:pPr>
            <a:r>
              <a:rPr lang="zh-TW" altLang="zh-TW" sz="3200" dirty="0"/>
              <a:t>可能會被親友認出來，遭到親友訕笑或是家人責罵。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1624034" y="7428553"/>
            <a:ext cx="6067469" cy="104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233"/>
              </a:lnSpc>
            </a:pPr>
            <a:r>
              <a:rPr lang="zh-TW" altLang="zh-TW" sz="3200" dirty="0"/>
              <a:t>可能會有陌生人性騷擾、跟蹤，讓你有危險。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-1318112" y="861544"/>
            <a:ext cx="3445164" cy="168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76"/>
              </a:lnSpc>
            </a:pPr>
            <a:r>
              <a:rPr lang="en-US" sz="8840" dirty="0" err="1">
                <a:solidFill>
                  <a:srgbClr val="FFFFFF"/>
                </a:solidFill>
                <a:ea typeface="可画软糖体-繁"/>
              </a:rPr>
              <a:t>重要</a:t>
            </a:r>
            <a:endParaRPr lang="en-US" sz="8840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004217" y="5214947"/>
            <a:ext cx="5831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zh-TW" altLang="zh-TW" sz="3200" kern="100" dirty="0">
                <a:latin typeface="細明體" panose="02020509000000000000" pitchFamily="49" charset="-120"/>
                <a:ea typeface="細明體" panose="02020509000000000000" pitchFamily="49" charset="-120"/>
                <a:cs typeface="Times New Roman" panose="02020603050405020304" pitchFamily="18" charset="0"/>
              </a:rPr>
              <a:t>可能會威脅你，要告訴你的父母或老師，要你提供更多相片或影片。</a:t>
            </a:r>
          </a:p>
        </p:txBody>
      </p:sp>
    </p:spTree>
    <p:extLst>
      <p:ext uri="{BB962C8B-B14F-4D97-AF65-F5344CB8AC3E}">
        <p14:creationId xmlns:p14="http://schemas.microsoft.com/office/powerpoint/2010/main" val="254572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51051">
            <a:off x="-2883036" y="757080"/>
            <a:ext cx="17414506" cy="6225686"/>
          </a:xfrm>
          <a:custGeom>
            <a:avLst/>
            <a:gdLst/>
            <a:ahLst/>
            <a:cxnLst/>
            <a:rect l="l" t="t" r="r" b="b"/>
            <a:pathLst>
              <a:path w="17414506" h="6225686">
                <a:moveTo>
                  <a:pt x="0" y="0"/>
                </a:moveTo>
                <a:lnTo>
                  <a:pt x="17414506" y="0"/>
                </a:lnTo>
                <a:lnTo>
                  <a:pt x="17414506" y="6225686"/>
                </a:lnTo>
                <a:lnTo>
                  <a:pt x="0" y="62256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94998" y="64977"/>
            <a:ext cx="16022202" cy="10615406"/>
            <a:chOff x="0" y="0"/>
            <a:chExt cx="4219839" cy="27958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9839" cy="2795827"/>
            </a:xfrm>
            <a:custGeom>
              <a:avLst/>
              <a:gdLst/>
              <a:ahLst/>
              <a:cxnLst/>
              <a:rect l="l" t="t" r="r" b="b"/>
              <a:pathLst>
                <a:path w="4219839" h="2795827">
                  <a:moveTo>
                    <a:pt x="48320" y="0"/>
                  </a:moveTo>
                  <a:lnTo>
                    <a:pt x="4171519" y="0"/>
                  </a:lnTo>
                  <a:cubicBezTo>
                    <a:pt x="4184334" y="0"/>
                    <a:pt x="4196624" y="5091"/>
                    <a:pt x="4205686" y="14153"/>
                  </a:cubicBezTo>
                  <a:cubicBezTo>
                    <a:pt x="4214748" y="23214"/>
                    <a:pt x="4219839" y="35505"/>
                    <a:pt x="4219839" y="48320"/>
                  </a:cubicBezTo>
                  <a:lnTo>
                    <a:pt x="4219839" y="2747507"/>
                  </a:lnTo>
                  <a:cubicBezTo>
                    <a:pt x="4219839" y="2760323"/>
                    <a:pt x="4214748" y="2772613"/>
                    <a:pt x="4205686" y="2781675"/>
                  </a:cubicBezTo>
                  <a:cubicBezTo>
                    <a:pt x="4196624" y="2790736"/>
                    <a:pt x="4184334" y="2795827"/>
                    <a:pt x="4171519" y="2795827"/>
                  </a:cubicBezTo>
                  <a:lnTo>
                    <a:pt x="48320" y="2795827"/>
                  </a:lnTo>
                  <a:cubicBezTo>
                    <a:pt x="35505" y="2795827"/>
                    <a:pt x="23214" y="2790736"/>
                    <a:pt x="14153" y="2781675"/>
                  </a:cubicBezTo>
                  <a:cubicBezTo>
                    <a:pt x="5091" y="2772613"/>
                    <a:pt x="0" y="2760323"/>
                    <a:pt x="0" y="2747507"/>
                  </a:cubicBezTo>
                  <a:lnTo>
                    <a:pt x="0" y="48320"/>
                  </a:lnTo>
                  <a:cubicBezTo>
                    <a:pt x="0" y="35505"/>
                    <a:pt x="5091" y="23214"/>
                    <a:pt x="14153" y="14153"/>
                  </a:cubicBezTo>
                  <a:cubicBezTo>
                    <a:pt x="23214" y="5091"/>
                    <a:pt x="35505" y="0"/>
                    <a:pt x="4832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19839" cy="2833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951057" y="1007056"/>
            <a:ext cx="3504683" cy="1543050"/>
            <a:chOff x="0" y="0"/>
            <a:chExt cx="92304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51961" y="3644795"/>
            <a:ext cx="6922462" cy="24454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3" name="Group 13"/>
          <p:cNvGrpSpPr/>
          <p:nvPr/>
        </p:nvGrpSpPr>
        <p:grpSpPr>
          <a:xfrm>
            <a:off x="3412248" y="3602292"/>
            <a:ext cx="6852237" cy="1883617"/>
            <a:chOff x="0" y="0"/>
            <a:chExt cx="2521016" cy="3959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051961" y="4339714"/>
            <a:ext cx="6922462" cy="2004964"/>
            <a:chOff x="0" y="0"/>
            <a:chExt cx="2521016" cy="3959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657115" y="7308617"/>
            <a:ext cx="13995168" cy="2283774"/>
            <a:chOff x="0" y="0"/>
            <a:chExt cx="2521016" cy="3959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97760" y="6547807"/>
            <a:ext cx="6922462" cy="1191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6813231" y="387706"/>
            <a:ext cx="9495766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zh-TW" sz="48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要求或偷拍</a:t>
            </a:r>
            <a:r>
              <a:rPr lang="zh-TW" altLang="en-US" sz="48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或分享他人的</a:t>
            </a:r>
            <a:r>
              <a:rPr lang="zh-TW" altLang="zh-TW" sz="48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裸照、清涼照或身體隱私處的</a:t>
            </a:r>
            <a:r>
              <a:rPr lang="zh-TW" altLang="en-US" sz="48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的行為是不對的，因為這是</a:t>
            </a:r>
            <a:endParaRPr lang="zh-TW" altLang="zh-TW" sz="48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543434" y="4183373"/>
            <a:ext cx="672105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u"/>
            </a:pPr>
            <a:r>
              <a:rPr lang="zh-TW" altLang="zh-TW" sz="3200" dirty="0"/>
              <a:t>侵犯他人的性隱私權、身體界線。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97760" y="8197293"/>
            <a:ext cx="6922462" cy="1191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9" name="TextBox 49"/>
          <p:cNvSpPr txBox="1"/>
          <p:nvPr/>
        </p:nvSpPr>
        <p:spPr>
          <a:xfrm>
            <a:off x="4190999" y="7833025"/>
            <a:ext cx="1303020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zh-TW" sz="3200" dirty="0"/>
              <a:t>別人的裸照、清涼照或身體隱私處的照片或影片，可能會被散布在網路上或群組裡，被批評、攻擊、肉搜，造成心理傷害，影響人際關係、學校生活、人身安全。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1318112" y="861544"/>
            <a:ext cx="3445164" cy="168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76"/>
              </a:lnSpc>
            </a:pPr>
            <a:r>
              <a:rPr lang="en-US" sz="8840" dirty="0" err="1">
                <a:solidFill>
                  <a:srgbClr val="FFFFFF"/>
                </a:solidFill>
                <a:ea typeface="可画软糖体-繁"/>
              </a:rPr>
              <a:t>重要</a:t>
            </a:r>
            <a:endParaRPr lang="en-US" sz="8840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806113" y="4953354"/>
            <a:ext cx="5831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TW" altLang="zh-TW" sz="3200" dirty="0"/>
              <a:t>是犯法的行為。</a:t>
            </a:r>
            <a:endParaRPr lang="zh-TW" altLang="zh-TW" sz="3200" kern="100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7337" y="-1322456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506581" flipH="1">
            <a:off x="-6592585" y="6823997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6"/>
                </a:lnTo>
                <a:lnTo>
                  <a:pt x="13402611" y="2395716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088028" y="1561384"/>
            <a:ext cx="10111945" cy="8479979"/>
            <a:chOff x="0" y="0"/>
            <a:chExt cx="13482593" cy="11306639"/>
          </a:xfrm>
        </p:grpSpPr>
        <p:sp>
          <p:nvSpPr>
            <p:cNvPr id="9" name="Freeform 9"/>
            <p:cNvSpPr/>
            <p:nvPr/>
          </p:nvSpPr>
          <p:spPr>
            <a:xfrm>
              <a:off x="1059874" y="1351019"/>
              <a:ext cx="12245897" cy="7975141"/>
            </a:xfrm>
            <a:custGeom>
              <a:avLst/>
              <a:gdLst/>
              <a:ahLst/>
              <a:cxnLst/>
              <a:rect l="l" t="t" r="r" b="b"/>
              <a:pathLst>
                <a:path w="12245897" h="7975141">
                  <a:moveTo>
                    <a:pt x="0" y="0"/>
                  </a:moveTo>
                  <a:lnTo>
                    <a:pt x="12245897" y="0"/>
                  </a:lnTo>
                  <a:lnTo>
                    <a:pt x="12245897" y="7975140"/>
                  </a:lnTo>
                  <a:lnTo>
                    <a:pt x="0" y="7975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5184756" y="0"/>
              <a:ext cx="3114656" cy="311465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-171450"/>
                <a:ext cx="6604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存證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367937" y="1560243"/>
              <a:ext cx="3114656" cy="311465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-171450"/>
                <a:ext cx="6604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檢舉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0367937" y="6640484"/>
              <a:ext cx="3114656" cy="311465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-171450"/>
                <a:ext cx="6604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下架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272081" y="8191983"/>
              <a:ext cx="3114656" cy="3114656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171450"/>
                <a:ext cx="6604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報警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1154724"/>
              <a:ext cx="3114656" cy="3919863"/>
              <a:chOff x="0" y="0"/>
              <a:chExt cx="812800" cy="102292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10229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22927">
                    <a:moveTo>
                      <a:pt x="406400" y="0"/>
                    </a:moveTo>
                    <a:cubicBezTo>
                      <a:pt x="181951" y="0"/>
                      <a:pt x="0" y="228990"/>
                      <a:pt x="0" y="511463"/>
                    </a:cubicBezTo>
                    <a:cubicBezTo>
                      <a:pt x="0" y="793937"/>
                      <a:pt x="181951" y="1022927"/>
                      <a:pt x="406400" y="1022927"/>
                    </a:cubicBezTo>
                    <a:cubicBezTo>
                      <a:pt x="630849" y="1022927"/>
                      <a:pt x="812800" y="793937"/>
                      <a:pt x="812800" y="511463"/>
                    </a:cubicBezTo>
                    <a:cubicBezTo>
                      <a:pt x="812800" y="22899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151751"/>
                <a:ext cx="660400" cy="1078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調高隱私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78627" y="6837419"/>
              <a:ext cx="3114656" cy="311465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07EAA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171450"/>
                <a:ext cx="6604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959"/>
                  </a:lnSpc>
                  <a:spcBef>
                    <a:spcPct val="0"/>
                  </a:spcBef>
                </a:pPr>
                <a:r>
                  <a:rPr lang="en-US" sz="6399">
                    <a:solidFill>
                      <a:srgbClr val="F4F6FC"/>
                    </a:solidFill>
                    <a:ea typeface="可画趣味黑-繁"/>
                  </a:rPr>
                  <a:t>求助</a:t>
                </a: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6220688" y="-135807"/>
            <a:ext cx="6504712" cy="1365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30"/>
              </a:lnSpc>
            </a:pPr>
            <a:r>
              <a:rPr lang="en-US" sz="8164" dirty="0" err="1">
                <a:solidFill>
                  <a:srgbClr val="FFFFFF"/>
                </a:solidFill>
                <a:ea typeface="可画软糖体-繁"/>
              </a:rPr>
              <a:t>性影像被威脅</a:t>
            </a:r>
            <a:endParaRPr lang="en-US" sz="8164" dirty="0">
              <a:solidFill>
                <a:srgbClr val="FFFFFF"/>
              </a:solidFill>
              <a:ea typeface="可画软糖体-繁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7337" y="-1322456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3159" y="8375847"/>
            <a:ext cx="14211992" cy="2540394"/>
          </a:xfrm>
          <a:custGeom>
            <a:avLst/>
            <a:gdLst/>
            <a:ahLst/>
            <a:cxnLst/>
            <a:rect l="l" t="t" r="r" b="b"/>
            <a:pathLst>
              <a:path w="14211992" h="2540394">
                <a:moveTo>
                  <a:pt x="0" y="0"/>
                </a:moveTo>
                <a:lnTo>
                  <a:pt x="14211992" y="0"/>
                </a:lnTo>
                <a:lnTo>
                  <a:pt x="14211992" y="2540394"/>
                </a:lnTo>
                <a:lnTo>
                  <a:pt x="0" y="25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506581" flipH="1">
            <a:off x="-7172769" y="6667793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1" y="2395717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67640" y="188260"/>
            <a:ext cx="9781759" cy="1579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90"/>
              </a:lnSpc>
            </a:pPr>
            <a:r>
              <a:rPr lang="en-US" sz="9421" dirty="0">
                <a:solidFill>
                  <a:srgbClr val="FFFFFF"/>
                </a:solidFill>
                <a:ea typeface="可画软糖体-繁"/>
              </a:rPr>
              <a:t>「</a:t>
            </a:r>
            <a:r>
              <a:rPr lang="en-US" sz="9421" dirty="0" err="1">
                <a:solidFill>
                  <a:srgbClr val="FFFFFF"/>
                </a:solidFill>
                <a:ea typeface="可画软糖体-繁"/>
              </a:rPr>
              <a:t>五不四要」守則</a:t>
            </a:r>
            <a:endParaRPr lang="en-US" sz="9421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54788" y="2100187"/>
            <a:ext cx="5716165" cy="647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3"/>
              </a:lnSpc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「五不」包括─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不違反意願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不聽從自拍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不倉促傳訊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不轉寄私照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>
                <a:solidFill>
                  <a:srgbClr val="FFFFFF"/>
                </a:solidFill>
                <a:ea typeface="可画大丰收-繁"/>
              </a:rPr>
              <a:t>不取笑被害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7337" y="-1322456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3159" y="8375847"/>
            <a:ext cx="14211992" cy="2540394"/>
          </a:xfrm>
          <a:custGeom>
            <a:avLst/>
            <a:gdLst/>
            <a:ahLst/>
            <a:cxnLst/>
            <a:rect l="l" t="t" r="r" b="b"/>
            <a:pathLst>
              <a:path w="14211992" h="2540394">
                <a:moveTo>
                  <a:pt x="0" y="0"/>
                </a:moveTo>
                <a:lnTo>
                  <a:pt x="14211992" y="0"/>
                </a:lnTo>
                <a:lnTo>
                  <a:pt x="14211992" y="2540394"/>
                </a:lnTo>
                <a:lnTo>
                  <a:pt x="0" y="25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506581" flipH="1">
            <a:off x="-7172769" y="6667793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1" y="2395717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67640" y="188260"/>
            <a:ext cx="9857959" cy="1579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90"/>
              </a:lnSpc>
            </a:pPr>
            <a:r>
              <a:rPr lang="en-US" sz="9421" dirty="0">
                <a:solidFill>
                  <a:srgbClr val="FFFFFF"/>
                </a:solidFill>
                <a:ea typeface="可画软糖体-繁"/>
              </a:rPr>
              <a:t>「</a:t>
            </a:r>
            <a:r>
              <a:rPr lang="en-US" sz="9421" dirty="0" err="1">
                <a:solidFill>
                  <a:srgbClr val="FFFFFF"/>
                </a:solidFill>
                <a:ea typeface="可画软糖体-繁"/>
              </a:rPr>
              <a:t>五不四要」守則</a:t>
            </a:r>
            <a:endParaRPr lang="en-US" sz="9421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25966" y="2549696"/>
            <a:ext cx="7836068" cy="540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3"/>
              </a:lnSpc>
            </a:pPr>
            <a:r>
              <a:rPr lang="en-US" sz="6052" dirty="0">
                <a:solidFill>
                  <a:srgbClr val="FFFFFF"/>
                </a:solidFill>
                <a:ea typeface="可画大丰收-繁"/>
              </a:rPr>
              <a:t>「</a:t>
            </a:r>
            <a:r>
              <a:rPr lang="en-US" sz="6052" dirty="0" err="1">
                <a:solidFill>
                  <a:srgbClr val="FFFFFF"/>
                </a:solidFill>
                <a:ea typeface="可画大丰收-繁"/>
              </a:rPr>
              <a:t>四要」包括</a:t>
            </a:r>
            <a:r>
              <a:rPr lang="en-US" sz="6052" dirty="0">
                <a:solidFill>
                  <a:srgbClr val="FFFFFF"/>
                </a:solidFill>
                <a:ea typeface="可画大丰收-繁"/>
              </a:rPr>
              <a:t>─</a:t>
            </a: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 dirty="0" err="1">
                <a:solidFill>
                  <a:srgbClr val="FFFFFF"/>
                </a:solidFill>
                <a:ea typeface="可画大丰收-繁"/>
              </a:rPr>
              <a:t>要告訴師長</a:t>
            </a:r>
            <a:endParaRPr lang="en-US" sz="6052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 dirty="0" err="1">
                <a:solidFill>
                  <a:srgbClr val="FFFFFF"/>
                </a:solidFill>
                <a:ea typeface="可画大丰收-繁"/>
              </a:rPr>
              <a:t>要截圖、錄影存證</a:t>
            </a:r>
            <a:endParaRPr lang="en-US" sz="6052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 dirty="0" err="1">
                <a:solidFill>
                  <a:srgbClr val="FFFFFF"/>
                </a:solidFill>
                <a:ea typeface="可画大丰收-繁"/>
              </a:rPr>
              <a:t>要記得報警</a:t>
            </a:r>
            <a:endParaRPr lang="en-US" sz="6052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6052" dirty="0" err="1">
                <a:solidFill>
                  <a:srgbClr val="FFFFFF"/>
                </a:solidFill>
                <a:ea typeface="可画大丰收-繁"/>
              </a:rPr>
              <a:t>要檢舉對方</a:t>
            </a:r>
            <a:endParaRPr lang="en-US" sz="6052" dirty="0">
              <a:solidFill>
                <a:srgbClr val="FFFFFF"/>
              </a:solidFill>
              <a:ea typeface="可画大丰收-繁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7337" y="-1322456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3159" y="8375847"/>
            <a:ext cx="14211992" cy="2540394"/>
          </a:xfrm>
          <a:custGeom>
            <a:avLst/>
            <a:gdLst/>
            <a:ahLst/>
            <a:cxnLst/>
            <a:rect l="l" t="t" r="r" b="b"/>
            <a:pathLst>
              <a:path w="14211992" h="2540394">
                <a:moveTo>
                  <a:pt x="0" y="0"/>
                </a:moveTo>
                <a:lnTo>
                  <a:pt x="14211992" y="0"/>
                </a:lnTo>
                <a:lnTo>
                  <a:pt x="14211992" y="2540394"/>
                </a:lnTo>
                <a:lnTo>
                  <a:pt x="0" y="25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506581" flipH="1">
            <a:off x="-7172769" y="6667793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1" y="2395717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02570" y="485120"/>
            <a:ext cx="12420600" cy="1582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90"/>
              </a:lnSpc>
            </a:pPr>
            <a:r>
              <a:rPr lang="en-US" altLang="zh-TW" sz="9421" dirty="0" err="1">
                <a:solidFill>
                  <a:srgbClr val="FFFFFF"/>
                </a:solidFill>
                <a:ea typeface="可画软糖体-繁"/>
              </a:rPr>
              <a:t>正義第三者</a:t>
            </a:r>
            <a:r>
              <a:rPr lang="en-US" altLang="zh-TW" sz="9421" dirty="0">
                <a:solidFill>
                  <a:srgbClr val="FFFFFF"/>
                </a:solidFill>
                <a:ea typeface="可画软糖体-繁"/>
              </a:rPr>
              <a:t>-</a:t>
            </a:r>
            <a:r>
              <a:rPr lang="zh-TW" altLang="en-US" sz="9421" dirty="0">
                <a:solidFill>
                  <a:srgbClr val="FFFFFF"/>
                </a:solidFill>
                <a:ea typeface="可画软糖体-繁"/>
              </a:rPr>
              <a:t>友善路人甲</a:t>
            </a:r>
            <a:endParaRPr lang="en-US" sz="9421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57616" y="2890333"/>
            <a:ext cx="9710509" cy="434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7200" dirty="0" err="1">
                <a:solidFill>
                  <a:srgbClr val="FFFFFF"/>
                </a:solidFill>
                <a:ea typeface="可画大丰收-繁"/>
              </a:rPr>
              <a:t>直接</a:t>
            </a:r>
            <a:r>
              <a:rPr lang="zh-TW" altLang="en-US" sz="7200" dirty="0">
                <a:solidFill>
                  <a:srgbClr val="FFFFFF"/>
                </a:solidFill>
                <a:ea typeface="可画大丰收-繁"/>
              </a:rPr>
              <a:t>處理</a:t>
            </a:r>
            <a:r>
              <a:rPr lang="en-US" sz="7200" dirty="0">
                <a:solidFill>
                  <a:srgbClr val="FFFFFF"/>
                </a:solidFill>
                <a:ea typeface="可画大丰收-繁"/>
              </a:rPr>
              <a:t>，</a:t>
            </a:r>
            <a:r>
              <a:rPr lang="en-US" sz="7200" dirty="0" err="1">
                <a:solidFill>
                  <a:srgbClr val="FFFFFF"/>
                </a:solidFill>
                <a:ea typeface="可画大丰收-繁"/>
              </a:rPr>
              <a:t>阻止擴散</a:t>
            </a:r>
            <a:endParaRPr lang="en-US" sz="72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7200" dirty="0" err="1">
                <a:solidFill>
                  <a:srgbClr val="FFFFFF"/>
                </a:solidFill>
                <a:ea typeface="可画大丰收-繁"/>
              </a:rPr>
              <a:t>紀錄證據，支持當事人</a:t>
            </a:r>
            <a:endParaRPr lang="en-US" sz="72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r>
              <a:rPr lang="en-US" sz="7200" dirty="0" err="1">
                <a:solidFill>
                  <a:srgbClr val="FFFFFF"/>
                </a:solidFill>
                <a:ea typeface="可画大丰收-繁"/>
              </a:rPr>
              <a:t>尋求第三者協助</a:t>
            </a:r>
            <a:endParaRPr lang="en-US" sz="72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lnSpc>
                <a:spcPts val="8473"/>
              </a:lnSpc>
              <a:buFont typeface="Arial"/>
              <a:buChar char="•"/>
            </a:pPr>
            <a:endParaRPr lang="en-US" sz="6052" dirty="0">
              <a:solidFill>
                <a:srgbClr val="FFFFFF"/>
              </a:solidFill>
              <a:ea typeface="可画大丰收-繁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7337" y="-1322456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3159" y="8375847"/>
            <a:ext cx="14211992" cy="2540394"/>
          </a:xfrm>
          <a:custGeom>
            <a:avLst/>
            <a:gdLst/>
            <a:ahLst/>
            <a:cxnLst/>
            <a:rect l="l" t="t" r="r" b="b"/>
            <a:pathLst>
              <a:path w="14211992" h="2540394">
                <a:moveTo>
                  <a:pt x="0" y="0"/>
                </a:moveTo>
                <a:lnTo>
                  <a:pt x="14211992" y="0"/>
                </a:lnTo>
                <a:lnTo>
                  <a:pt x="14211992" y="2540394"/>
                </a:lnTo>
                <a:lnTo>
                  <a:pt x="0" y="25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506581" flipH="1">
            <a:off x="-7172769" y="6667793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1" y="2395717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49539" y="2497631"/>
            <a:ext cx="4780681" cy="7257200"/>
          </a:xfrm>
          <a:custGeom>
            <a:avLst/>
            <a:gdLst/>
            <a:ahLst/>
            <a:cxnLst/>
            <a:rect l="l" t="t" r="r" b="b"/>
            <a:pathLst>
              <a:path w="4780681" h="7257200">
                <a:moveTo>
                  <a:pt x="0" y="0"/>
                </a:moveTo>
                <a:lnTo>
                  <a:pt x="4780680" y="0"/>
                </a:lnTo>
                <a:lnTo>
                  <a:pt x="4780680" y="7257200"/>
                </a:lnTo>
                <a:lnTo>
                  <a:pt x="0" y="725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40709" y="1666545"/>
            <a:ext cx="2224384" cy="5882801"/>
          </a:xfrm>
          <a:custGeom>
            <a:avLst/>
            <a:gdLst/>
            <a:ahLst/>
            <a:cxnLst/>
            <a:rect l="l" t="t" r="r" b="b"/>
            <a:pathLst>
              <a:path w="2224384" h="5882801">
                <a:moveTo>
                  <a:pt x="0" y="0"/>
                </a:moveTo>
                <a:lnTo>
                  <a:pt x="2224384" y="0"/>
                </a:lnTo>
                <a:lnTo>
                  <a:pt x="2224384" y="5882801"/>
                </a:lnTo>
                <a:lnTo>
                  <a:pt x="0" y="588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25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75509" y="324864"/>
            <a:ext cx="1049333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zh-TW" altLang="en-US" sz="6000" dirty="0">
                <a:solidFill>
                  <a:srgbClr val="FFFFFF"/>
                </a:solidFill>
                <a:ea typeface="可画软糖体-繁"/>
              </a:rPr>
              <a:t>你的</a:t>
            </a:r>
            <a:r>
              <a:rPr lang="en-US" sz="6000" dirty="0" err="1">
                <a:solidFill>
                  <a:srgbClr val="FFFFFF"/>
                </a:solidFill>
                <a:ea typeface="可画软糖体-繁"/>
              </a:rPr>
              <a:t>身體</a:t>
            </a:r>
            <a:r>
              <a:rPr lang="zh-TW" altLang="en-US" sz="6000" dirty="0">
                <a:solidFill>
                  <a:srgbClr val="FFFFFF"/>
                </a:solidFill>
                <a:ea typeface="可画软糖体-繁"/>
              </a:rPr>
              <a:t>隱私處與身體</a:t>
            </a:r>
            <a:r>
              <a:rPr lang="en-US" sz="6000" dirty="0" err="1">
                <a:solidFill>
                  <a:srgbClr val="FFFFFF"/>
                </a:solidFill>
                <a:ea typeface="可画软糖体-繁"/>
              </a:rPr>
              <a:t>界線</a:t>
            </a:r>
            <a:r>
              <a:rPr lang="zh-TW" altLang="en-US" sz="6000" dirty="0">
                <a:solidFill>
                  <a:srgbClr val="FFFFFF"/>
                </a:solidFill>
                <a:ea typeface="可画软糖体-繁"/>
              </a:rPr>
              <a:t>在哪裡</a:t>
            </a:r>
            <a:r>
              <a:rPr lang="en-US" altLang="zh-TW" sz="6000" dirty="0">
                <a:solidFill>
                  <a:srgbClr val="FFFFFF"/>
                </a:solidFill>
                <a:ea typeface="可画软糖体-繁"/>
              </a:rPr>
              <a:t>?</a:t>
            </a:r>
            <a:endParaRPr lang="en-US" sz="6000" dirty="0">
              <a:solidFill>
                <a:srgbClr val="FFFFFF"/>
              </a:solidFill>
              <a:ea typeface="可画软糖体-繁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65093" y="1719760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D5EF96"/>
                </a:solidFill>
                <a:ea typeface="可画软糖体-繁"/>
              </a:rPr>
              <a:t>綠燈</a:t>
            </a:r>
            <a:endParaRPr lang="en-US" sz="7199" dirty="0">
              <a:solidFill>
                <a:srgbClr val="D5EF96"/>
              </a:solidFill>
              <a:ea typeface="可画软糖体-繁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65093" y="3784985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FEBF01"/>
                </a:solidFill>
                <a:ea typeface="可画软糖体-繁"/>
              </a:rPr>
              <a:t>黃燈</a:t>
            </a:r>
            <a:endParaRPr lang="en-US" sz="7199" dirty="0">
              <a:solidFill>
                <a:srgbClr val="FEBF01"/>
              </a:solidFill>
              <a:ea typeface="可画软糖体-繁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65093" y="5850006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BF0100"/>
                </a:solidFill>
                <a:ea typeface="可画软糖体-繁"/>
              </a:rPr>
              <a:t>紅燈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0810" y="1719862"/>
            <a:ext cx="2722557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D5EF96"/>
                </a:solidFill>
                <a:ea typeface="可画软糖体-繁"/>
              </a:rPr>
              <a:t>公開區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50810" y="3785088"/>
            <a:ext cx="2722557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FEBF01"/>
                </a:solidFill>
                <a:ea typeface="可画软糖体-繁"/>
              </a:rPr>
              <a:t>敏感區</a:t>
            </a:r>
            <a:endParaRPr lang="en-US" sz="7199" dirty="0">
              <a:solidFill>
                <a:srgbClr val="FEBF01"/>
              </a:solidFill>
              <a:ea typeface="可画软糖体-繁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50810" y="5850108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BF0100"/>
                </a:solidFill>
                <a:ea typeface="可画软糖体-繁"/>
              </a:rPr>
              <a:t>禁區</a:t>
            </a:r>
            <a:endParaRPr lang="en-US" sz="7199" dirty="0">
              <a:solidFill>
                <a:srgbClr val="BF0100"/>
              </a:solidFill>
              <a:ea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261608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51051">
            <a:off x="-2883036" y="757080"/>
            <a:ext cx="17414506" cy="6225686"/>
          </a:xfrm>
          <a:custGeom>
            <a:avLst/>
            <a:gdLst/>
            <a:ahLst/>
            <a:cxnLst/>
            <a:rect l="l" t="t" r="r" b="b"/>
            <a:pathLst>
              <a:path w="17414506" h="6225686">
                <a:moveTo>
                  <a:pt x="0" y="0"/>
                </a:moveTo>
                <a:lnTo>
                  <a:pt x="17414506" y="0"/>
                </a:lnTo>
                <a:lnTo>
                  <a:pt x="17414506" y="6225686"/>
                </a:lnTo>
                <a:lnTo>
                  <a:pt x="0" y="62256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11275" y="-712843"/>
            <a:ext cx="16022202" cy="10615406"/>
            <a:chOff x="0" y="0"/>
            <a:chExt cx="4219839" cy="27958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9839" cy="2795827"/>
            </a:xfrm>
            <a:custGeom>
              <a:avLst/>
              <a:gdLst/>
              <a:ahLst/>
              <a:cxnLst/>
              <a:rect l="l" t="t" r="r" b="b"/>
              <a:pathLst>
                <a:path w="4219839" h="2795827">
                  <a:moveTo>
                    <a:pt x="48320" y="0"/>
                  </a:moveTo>
                  <a:lnTo>
                    <a:pt x="4171519" y="0"/>
                  </a:lnTo>
                  <a:cubicBezTo>
                    <a:pt x="4184334" y="0"/>
                    <a:pt x="4196624" y="5091"/>
                    <a:pt x="4205686" y="14153"/>
                  </a:cubicBezTo>
                  <a:cubicBezTo>
                    <a:pt x="4214748" y="23214"/>
                    <a:pt x="4219839" y="35505"/>
                    <a:pt x="4219839" y="48320"/>
                  </a:cubicBezTo>
                  <a:lnTo>
                    <a:pt x="4219839" y="2747507"/>
                  </a:lnTo>
                  <a:cubicBezTo>
                    <a:pt x="4219839" y="2760323"/>
                    <a:pt x="4214748" y="2772613"/>
                    <a:pt x="4205686" y="2781675"/>
                  </a:cubicBezTo>
                  <a:cubicBezTo>
                    <a:pt x="4196624" y="2790736"/>
                    <a:pt x="4184334" y="2795827"/>
                    <a:pt x="4171519" y="2795827"/>
                  </a:cubicBezTo>
                  <a:lnTo>
                    <a:pt x="48320" y="2795827"/>
                  </a:lnTo>
                  <a:cubicBezTo>
                    <a:pt x="35505" y="2795827"/>
                    <a:pt x="23214" y="2790736"/>
                    <a:pt x="14153" y="2781675"/>
                  </a:cubicBezTo>
                  <a:cubicBezTo>
                    <a:pt x="5091" y="2772613"/>
                    <a:pt x="0" y="2760323"/>
                    <a:pt x="0" y="2747507"/>
                  </a:cubicBezTo>
                  <a:lnTo>
                    <a:pt x="0" y="48320"/>
                  </a:lnTo>
                  <a:cubicBezTo>
                    <a:pt x="0" y="35505"/>
                    <a:pt x="5091" y="23214"/>
                    <a:pt x="14153" y="14153"/>
                  </a:cubicBezTo>
                  <a:cubicBezTo>
                    <a:pt x="23214" y="5091"/>
                    <a:pt x="35505" y="0"/>
                    <a:pt x="4832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19839" cy="2833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951057" y="1007056"/>
            <a:ext cx="3504683" cy="1543050"/>
            <a:chOff x="0" y="0"/>
            <a:chExt cx="92304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97760" y="2675874"/>
            <a:ext cx="6922462" cy="1087350"/>
            <a:chOff x="0" y="0"/>
            <a:chExt cx="2521016" cy="395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87595" y="3261976"/>
            <a:ext cx="6922462" cy="1087350"/>
            <a:chOff x="0" y="0"/>
            <a:chExt cx="2521016" cy="3959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97760" y="4001646"/>
            <a:ext cx="6922462" cy="1087350"/>
            <a:chOff x="0" y="0"/>
            <a:chExt cx="2521016" cy="3959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87595" y="4587747"/>
            <a:ext cx="6922462" cy="1087350"/>
            <a:chOff x="0" y="0"/>
            <a:chExt cx="2521016" cy="3959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97760" y="5327417"/>
            <a:ext cx="6922462" cy="1087350"/>
            <a:chOff x="0" y="0"/>
            <a:chExt cx="2521016" cy="3959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687595" y="5913519"/>
            <a:ext cx="6922462" cy="1087350"/>
            <a:chOff x="0" y="0"/>
            <a:chExt cx="2521016" cy="3959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97760" y="6652426"/>
            <a:ext cx="6922462" cy="1087350"/>
            <a:chOff x="0" y="0"/>
            <a:chExt cx="2521016" cy="3959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11838" y="0"/>
                  </a:moveTo>
                  <a:lnTo>
                    <a:pt x="2409179" y="0"/>
                  </a:lnTo>
                  <a:cubicBezTo>
                    <a:pt x="2438840" y="0"/>
                    <a:pt x="2467286" y="11783"/>
                    <a:pt x="2488260" y="32756"/>
                  </a:cubicBezTo>
                  <a:cubicBezTo>
                    <a:pt x="2509233" y="53730"/>
                    <a:pt x="2521016" y="82176"/>
                    <a:pt x="2521016" y="111838"/>
                  </a:cubicBezTo>
                  <a:lnTo>
                    <a:pt x="2521016" y="284153"/>
                  </a:lnTo>
                  <a:cubicBezTo>
                    <a:pt x="2521016" y="313814"/>
                    <a:pt x="2509233" y="342260"/>
                    <a:pt x="2488260" y="363234"/>
                  </a:cubicBezTo>
                  <a:cubicBezTo>
                    <a:pt x="2467286" y="384207"/>
                    <a:pt x="2438840" y="395990"/>
                    <a:pt x="2409179" y="395990"/>
                  </a:cubicBezTo>
                  <a:lnTo>
                    <a:pt x="111838" y="395990"/>
                  </a:lnTo>
                  <a:cubicBezTo>
                    <a:pt x="82176" y="395990"/>
                    <a:pt x="53730" y="384207"/>
                    <a:pt x="32756" y="363234"/>
                  </a:cubicBezTo>
                  <a:cubicBezTo>
                    <a:pt x="11783" y="342260"/>
                    <a:pt x="0" y="313814"/>
                    <a:pt x="0" y="284153"/>
                  </a:cubicBezTo>
                  <a:lnTo>
                    <a:pt x="0" y="111838"/>
                  </a:lnTo>
                  <a:cubicBezTo>
                    <a:pt x="0" y="82176"/>
                    <a:pt x="11783" y="53730"/>
                    <a:pt x="32756" y="32756"/>
                  </a:cubicBezTo>
                  <a:cubicBezTo>
                    <a:pt x="53730" y="11783"/>
                    <a:pt x="82176" y="0"/>
                    <a:pt x="111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521016" cy="43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200218" y="299016"/>
            <a:ext cx="11820003" cy="1881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5677"/>
              </a:lnSpc>
            </a:pPr>
            <a:r>
              <a:rPr lang="en-US" sz="11198" dirty="0" err="1">
                <a:solidFill>
                  <a:srgbClr val="FFFFFF"/>
                </a:solidFill>
                <a:ea typeface="可画小皮靴-繁"/>
              </a:rPr>
              <a:t>協助管道及資源</a:t>
            </a:r>
            <a:endParaRPr lang="en-US" sz="11198" dirty="0">
              <a:solidFill>
                <a:srgbClr val="FFFFFF"/>
              </a:solidFill>
              <a:ea typeface="可画小皮靴-繁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6781849" y="2909853"/>
            <a:ext cx="861844" cy="59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71683" y="3495954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88381" y="3315425"/>
            <a:ext cx="702167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3848" dirty="0" err="1">
                <a:solidFill>
                  <a:srgbClr val="1C3879"/>
                </a:solidFill>
                <a:ea typeface="可画软糖体-繁"/>
              </a:rPr>
              <a:t>學務／輔導處室</a:t>
            </a:r>
            <a:r>
              <a:rPr lang="en-US" altLang="zh-TW" sz="3848" dirty="0">
                <a:solidFill>
                  <a:srgbClr val="1C3879"/>
                </a:solidFill>
                <a:ea typeface="可画软糖体-繁"/>
              </a:rPr>
              <a:t>/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  <a:p>
            <a:pPr algn="ctr">
              <a:lnSpc>
                <a:spcPts val="4233"/>
              </a:lnSpc>
            </a:pPr>
            <a:r>
              <a:rPr lang="zh-TW" altLang="en-US" sz="3848" dirty="0">
                <a:solidFill>
                  <a:srgbClr val="1C3879"/>
                </a:solidFill>
                <a:ea typeface="可画软糖体-繁"/>
              </a:rPr>
              <a:t>性別平等教育委員會或諮</a:t>
            </a:r>
            <a:r>
              <a:rPr lang="en-US" sz="3848" dirty="0" err="1">
                <a:solidFill>
                  <a:srgbClr val="1C3879"/>
                </a:solidFill>
                <a:ea typeface="可画软糖体-繁"/>
              </a:rPr>
              <a:t>商中心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6781849" y="4235624"/>
            <a:ext cx="861844" cy="59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71683" y="4821726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781849" y="5561396"/>
            <a:ext cx="861844" cy="59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07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71683" y="6147497"/>
            <a:ext cx="861844" cy="5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 dirty="0">
                <a:solidFill>
                  <a:srgbClr val="FFFFFF"/>
                </a:solidFill>
                <a:latin typeface="Alata"/>
              </a:rPr>
              <a:t>03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781849" y="6886404"/>
            <a:ext cx="861844" cy="59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3471">
                <a:solidFill>
                  <a:srgbClr val="FFFFFF"/>
                </a:solidFill>
                <a:latin typeface="Alata"/>
              </a:rPr>
              <a:t>08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97760" y="8197293"/>
            <a:ext cx="6922462" cy="1191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8" name="TextBox 48"/>
          <p:cNvSpPr txBox="1"/>
          <p:nvPr/>
        </p:nvSpPr>
        <p:spPr>
          <a:xfrm>
            <a:off x="3942602" y="4823066"/>
            <a:ext cx="6067469" cy="6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3"/>
              </a:lnSpc>
            </a:pPr>
            <a:r>
              <a:rPr lang="en-US" sz="3848" dirty="0">
                <a:solidFill>
                  <a:srgbClr val="1C3879"/>
                </a:solidFill>
                <a:latin typeface="可画软糖体-繁"/>
                <a:ea typeface="可画软糖体-繁"/>
              </a:rPr>
              <a:t>110 報案專線、113保護專線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333729" y="6116424"/>
            <a:ext cx="606746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3"/>
              </a:lnSpc>
            </a:pPr>
            <a:r>
              <a:rPr lang="zh-TW" altLang="en-US" sz="3848" dirty="0">
                <a:solidFill>
                  <a:srgbClr val="1C3879"/>
                </a:solidFill>
                <a:ea typeface="可画软糖体-繁"/>
              </a:rPr>
              <a:t>台北市</a:t>
            </a:r>
            <a:r>
              <a:rPr lang="en-US" sz="3848" dirty="0" err="1">
                <a:solidFill>
                  <a:srgbClr val="1C3879"/>
                </a:solidFill>
                <a:ea typeface="可画软糖体-繁"/>
              </a:rPr>
              <a:t>婦女救援基金會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0955897" y="2916839"/>
            <a:ext cx="606746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3848" dirty="0" err="1">
                <a:solidFill>
                  <a:srgbClr val="1C3879"/>
                </a:solidFill>
                <a:ea typeface="可画软糖体-繁"/>
              </a:rPr>
              <a:t>台灣展翅協會</a:t>
            </a:r>
            <a:r>
              <a:rPr lang="en-US" sz="3848" dirty="0">
                <a:solidFill>
                  <a:srgbClr val="1C3879"/>
                </a:solidFill>
                <a:ea typeface="可画软糖体-繁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743894" y="4241576"/>
            <a:ext cx="606746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3848" dirty="0" err="1">
                <a:solidFill>
                  <a:srgbClr val="1C3879"/>
                </a:solidFill>
                <a:ea typeface="可画软糖体-繁"/>
              </a:rPr>
              <a:t>性影像處理中心</a:t>
            </a:r>
            <a:endParaRPr lang="en-US" sz="3848" dirty="0">
              <a:solidFill>
                <a:srgbClr val="1C3879"/>
              </a:solidFill>
              <a:ea typeface="可画软糖体-繁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0743894" y="5554170"/>
            <a:ext cx="6067469" cy="6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3"/>
              </a:lnSpc>
            </a:pPr>
            <a:r>
              <a:rPr lang="en-US" sz="3848" dirty="0" err="1">
                <a:solidFill>
                  <a:srgbClr val="1C3879"/>
                </a:solidFill>
                <a:latin typeface="可画软糖体-繁"/>
                <a:ea typeface="可画软糖体-繁"/>
              </a:rPr>
              <a:t>社會安全網-關懷e起來</a:t>
            </a:r>
            <a:endParaRPr lang="en-US" sz="3848" dirty="0">
              <a:solidFill>
                <a:srgbClr val="1C3879"/>
              </a:solidFill>
              <a:latin typeface="可画软糖体-繁"/>
              <a:ea typeface="可画软糖体-繁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0743894" y="6889803"/>
            <a:ext cx="6067469" cy="54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33"/>
              </a:lnSpc>
            </a:pPr>
            <a:r>
              <a:rPr lang="zh-TW" altLang="zh-TW" sz="3850" dirty="0">
                <a:solidFill>
                  <a:schemeClr val="accent1">
                    <a:lumMod val="75000"/>
                  </a:schemeClr>
                </a:solidFill>
                <a:latin typeface="可画小皮靴-繁" panose="02020500000000000000" charset="-122"/>
                <a:ea typeface="可画小皮靴-繁" panose="02020500000000000000" charset="-122"/>
              </a:rPr>
              <a:t>文化部的</a:t>
            </a:r>
            <a:r>
              <a:rPr lang="zh-TW" altLang="en-US" sz="3850" dirty="0">
                <a:solidFill>
                  <a:schemeClr val="accent1">
                    <a:lumMod val="75000"/>
                  </a:schemeClr>
                </a:solidFill>
                <a:latin typeface="可画小皮靴-繁" panose="02020500000000000000" charset="-122"/>
                <a:ea typeface="可画小皮靴-繁" panose="02020500000000000000" charset="-122"/>
              </a:rPr>
              <a:t>黃牛票</a:t>
            </a:r>
            <a:r>
              <a:rPr lang="zh-TW" altLang="zh-TW" sz="3850" dirty="0">
                <a:solidFill>
                  <a:schemeClr val="accent1">
                    <a:lumMod val="75000"/>
                  </a:schemeClr>
                </a:solidFill>
                <a:latin typeface="可画小皮靴-繁" panose="02020500000000000000" charset="-122"/>
                <a:ea typeface="可画小皮靴-繁" panose="02020500000000000000" charset="-122"/>
              </a:rPr>
              <a:t>檢舉網站</a:t>
            </a:r>
            <a:r>
              <a:rPr lang="en-US" sz="3850" dirty="0">
                <a:solidFill>
                  <a:schemeClr val="accent1">
                    <a:lumMod val="75000"/>
                  </a:schemeClr>
                </a:solidFill>
                <a:latin typeface="可画小皮靴-繁" panose="02020500000000000000" charset="-122"/>
                <a:ea typeface="可画小皮靴-繁" panose="02020500000000000000" charset="-122"/>
              </a:rPr>
              <a:t>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1318112" y="861544"/>
            <a:ext cx="3445164" cy="168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76"/>
              </a:lnSpc>
            </a:pPr>
            <a:r>
              <a:rPr lang="en-US" sz="8840" dirty="0" err="1">
                <a:solidFill>
                  <a:srgbClr val="FFFFFF"/>
                </a:solidFill>
                <a:ea typeface="可画软糖体-繁"/>
              </a:rPr>
              <a:t>重要</a:t>
            </a:r>
            <a:endParaRPr lang="en-US" sz="8840" dirty="0">
              <a:solidFill>
                <a:srgbClr val="FFFFFF"/>
              </a:solidFill>
              <a:ea typeface="可画软糖体-繁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074694" y="342897"/>
            <a:ext cx="11182143" cy="9525003"/>
            <a:chOff x="76200" y="-58893"/>
            <a:chExt cx="832269" cy="812800"/>
          </a:xfrm>
        </p:grpSpPr>
        <p:sp>
          <p:nvSpPr>
            <p:cNvPr id="5" name="Freeform 5"/>
            <p:cNvSpPr/>
            <p:nvPr/>
          </p:nvSpPr>
          <p:spPr>
            <a:xfrm>
              <a:off x="95669" y="-5889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67111" y="200791"/>
            <a:ext cx="3791311" cy="15430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6290" y="76793"/>
            <a:ext cx="2991812" cy="150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zh-TW" altLang="en-US" sz="8799" dirty="0">
                <a:solidFill>
                  <a:srgbClr val="FFFFFF"/>
                </a:solidFill>
                <a:latin typeface="筑紫明朝H" panose="02020500000000000000" charset="-128"/>
                <a:ea typeface="筑紫明朝H" panose="02020500000000000000" charset="-128"/>
              </a:rPr>
              <a:t>結語</a:t>
            </a:r>
            <a:endParaRPr lang="en-US" sz="8799" dirty="0">
              <a:solidFill>
                <a:srgbClr val="FFFFFF"/>
              </a:solidFill>
              <a:latin typeface="筑紫明朝H" panose="02020500000000000000" charset="-128"/>
              <a:ea typeface="筑紫明朝H" panose="02020500000000000000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76044" y="1485900"/>
            <a:ext cx="109807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zh-TW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7516510" y="2372176"/>
            <a:ext cx="9585734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06736" lvl="1" indent="-653368" algn="ctr">
              <a:buFont typeface="Arial"/>
              <a:buChar char="•"/>
            </a:pPr>
            <a:r>
              <a:rPr lang="zh-TW" altLang="en-US" sz="4800" dirty="0">
                <a:solidFill>
                  <a:srgbClr val="FFFFFF"/>
                </a:solidFill>
                <a:ea typeface="可画大丰收-繁"/>
              </a:rPr>
              <a:t>勇於檢舉黃牛，拒絕任何形式的</a:t>
            </a:r>
            <a:endParaRPr lang="en-US" altLang="zh-TW" sz="4800" dirty="0">
              <a:solidFill>
                <a:srgbClr val="FFFFFF"/>
              </a:solidFill>
              <a:ea typeface="可画大丰收-繁"/>
            </a:endParaRPr>
          </a:p>
          <a:p>
            <a:pPr marL="653368" lvl="1" algn="ctr"/>
            <a:r>
              <a:rPr lang="zh-TW" altLang="en-US" sz="4800" dirty="0">
                <a:solidFill>
                  <a:srgbClr val="FFFFFF"/>
                </a:solidFill>
                <a:ea typeface="可画大丰收-繁"/>
              </a:rPr>
              <a:t>性剝削。</a:t>
            </a:r>
            <a:endParaRPr lang="en-US" altLang="zh-TW" sz="48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buFont typeface="Arial"/>
              <a:buChar char="•"/>
            </a:pPr>
            <a:endParaRPr lang="en-US" sz="48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buFont typeface="Arial"/>
              <a:buChar char="•"/>
            </a:pPr>
            <a:r>
              <a:rPr lang="zh-TW" altLang="en-US" sz="4800" dirty="0">
                <a:solidFill>
                  <a:srgbClr val="FFFFFF"/>
                </a:solidFill>
                <a:ea typeface="可画大丰收-繁"/>
              </a:rPr>
              <a:t>私密影像遭威脅散布，記得向信任的師長求。</a:t>
            </a:r>
            <a:endParaRPr lang="en-US" altLang="zh-TW" sz="48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buFont typeface="Arial"/>
              <a:buChar char="•"/>
            </a:pPr>
            <a:endParaRPr lang="en-US" sz="4800" dirty="0">
              <a:solidFill>
                <a:srgbClr val="FFFFFF"/>
              </a:solidFill>
              <a:ea typeface="可画大丰收-繁"/>
            </a:endParaRPr>
          </a:p>
          <a:p>
            <a:pPr marL="1306736" lvl="1" indent="-653368" algn="ctr">
              <a:buFont typeface="Arial"/>
              <a:buChar char="•"/>
            </a:pPr>
            <a:r>
              <a:rPr lang="zh-TW" altLang="en-US" sz="4800" dirty="0">
                <a:solidFill>
                  <a:srgbClr val="FFFFFF"/>
                </a:solidFill>
                <a:ea typeface="可画大丰收-繁"/>
              </a:rPr>
              <a:t>友善的行動可以影像網路環境，共同建立性別平等的網路社會。</a:t>
            </a:r>
            <a:endParaRPr lang="en-US" sz="4800" dirty="0">
              <a:solidFill>
                <a:srgbClr val="FFFFFF"/>
              </a:solidFill>
              <a:ea typeface="可画大丰收-繁"/>
            </a:endParaRPr>
          </a:p>
        </p:txBody>
      </p:sp>
    </p:spTree>
    <p:extLst>
      <p:ext uri="{BB962C8B-B14F-4D97-AF65-F5344CB8AC3E}">
        <p14:creationId xmlns:p14="http://schemas.microsoft.com/office/powerpoint/2010/main" val="323534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3475018" flipH="1">
            <a:off x="9444874" y="-647648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2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2" y="2395717"/>
                </a:lnTo>
                <a:lnTo>
                  <a:pt x="134026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5867" y="-1266808"/>
            <a:ext cx="17149681" cy="12820615"/>
            <a:chOff x="0" y="0"/>
            <a:chExt cx="10872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254" cy="812800"/>
            </a:xfrm>
            <a:custGeom>
              <a:avLst/>
              <a:gdLst/>
              <a:ahLst/>
              <a:cxnLst/>
              <a:rect l="l" t="t" r="r" b="b"/>
              <a:pathLst>
                <a:path w="1087254" h="812800">
                  <a:moveTo>
                    <a:pt x="543627" y="0"/>
                  </a:moveTo>
                  <a:cubicBezTo>
                    <a:pt x="243390" y="0"/>
                    <a:pt x="0" y="181951"/>
                    <a:pt x="0" y="406400"/>
                  </a:cubicBezTo>
                  <a:cubicBezTo>
                    <a:pt x="0" y="630849"/>
                    <a:pt x="243390" y="812800"/>
                    <a:pt x="543627" y="812800"/>
                  </a:cubicBezTo>
                  <a:cubicBezTo>
                    <a:pt x="843864" y="812800"/>
                    <a:pt x="1087254" y="630849"/>
                    <a:pt x="1087254" y="406400"/>
                  </a:cubicBezTo>
                  <a:cubicBezTo>
                    <a:pt x="1087254" y="181951"/>
                    <a:pt x="843864" y="0"/>
                    <a:pt x="543627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930" y="38100"/>
              <a:ext cx="88339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83159" y="8375847"/>
            <a:ext cx="14211992" cy="2540394"/>
          </a:xfrm>
          <a:custGeom>
            <a:avLst/>
            <a:gdLst/>
            <a:ahLst/>
            <a:cxnLst/>
            <a:rect l="l" t="t" r="r" b="b"/>
            <a:pathLst>
              <a:path w="14211992" h="2540394">
                <a:moveTo>
                  <a:pt x="0" y="0"/>
                </a:moveTo>
                <a:lnTo>
                  <a:pt x="14211992" y="0"/>
                </a:lnTo>
                <a:lnTo>
                  <a:pt x="14211992" y="2540394"/>
                </a:lnTo>
                <a:lnTo>
                  <a:pt x="0" y="25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506581" flipH="1">
            <a:off x="-7172769" y="6667793"/>
            <a:ext cx="13402611" cy="2395717"/>
          </a:xfrm>
          <a:custGeom>
            <a:avLst/>
            <a:gdLst/>
            <a:ahLst/>
            <a:cxnLst/>
            <a:rect l="l" t="t" r="r" b="b"/>
            <a:pathLst>
              <a:path w="13402611" h="2395717">
                <a:moveTo>
                  <a:pt x="13402611" y="0"/>
                </a:moveTo>
                <a:lnTo>
                  <a:pt x="0" y="0"/>
                </a:lnTo>
                <a:lnTo>
                  <a:pt x="0" y="2395717"/>
                </a:lnTo>
                <a:lnTo>
                  <a:pt x="13402611" y="2395717"/>
                </a:lnTo>
                <a:lnTo>
                  <a:pt x="13402611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49539" y="2497631"/>
            <a:ext cx="4780681" cy="7257200"/>
          </a:xfrm>
          <a:custGeom>
            <a:avLst/>
            <a:gdLst/>
            <a:ahLst/>
            <a:cxnLst/>
            <a:rect l="l" t="t" r="r" b="b"/>
            <a:pathLst>
              <a:path w="4780681" h="7257200">
                <a:moveTo>
                  <a:pt x="0" y="0"/>
                </a:moveTo>
                <a:lnTo>
                  <a:pt x="4780680" y="0"/>
                </a:lnTo>
                <a:lnTo>
                  <a:pt x="4780680" y="7257200"/>
                </a:lnTo>
                <a:lnTo>
                  <a:pt x="0" y="725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40709" y="1666545"/>
            <a:ext cx="2224384" cy="5882801"/>
          </a:xfrm>
          <a:custGeom>
            <a:avLst/>
            <a:gdLst/>
            <a:ahLst/>
            <a:cxnLst/>
            <a:rect l="l" t="t" r="r" b="b"/>
            <a:pathLst>
              <a:path w="2224384" h="5882801">
                <a:moveTo>
                  <a:pt x="0" y="0"/>
                </a:moveTo>
                <a:lnTo>
                  <a:pt x="2224384" y="0"/>
                </a:lnTo>
                <a:lnTo>
                  <a:pt x="2224384" y="5882801"/>
                </a:lnTo>
                <a:lnTo>
                  <a:pt x="0" y="588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25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22421" y="368116"/>
            <a:ext cx="1230773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數位身體自主權</a:t>
            </a:r>
            <a:r>
              <a:rPr lang="en-US" altLang="zh-TW" sz="44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-</a:t>
            </a:r>
          </a:p>
          <a:p>
            <a:pPr algn="ctr"/>
            <a:r>
              <a:rPr lang="zh-TW" altLang="en-US" sz="44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你的身體相片和影片，誰可以拍、誰可以看、誰可以用</a:t>
            </a:r>
            <a:r>
              <a:rPr lang="en-US" altLang="zh-TW" sz="4400" dirty="0">
                <a:solidFill>
                  <a:schemeClr val="bg1"/>
                </a:solidFill>
                <a:latin typeface="可画小皮靴-繁" panose="02020500000000000000" charset="-122"/>
                <a:ea typeface="可画小皮靴-繁" panose="02020500000000000000" charset="-122"/>
              </a:rPr>
              <a:t>?</a:t>
            </a:r>
            <a:endParaRPr lang="en-US" sz="4400" dirty="0">
              <a:solidFill>
                <a:schemeClr val="bg1"/>
              </a:solidFill>
              <a:latin typeface="可画小皮靴-繁" panose="02020500000000000000" charset="-122"/>
              <a:ea typeface="可画小皮靴-繁" panose="020205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65093" y="1719760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D5EF96"/>
                </a:solidFill>
                <a:ea typeface="可画软糖体-繁"/>
              </a:rPr>
              <a:t>綠燈</a:t>
            </a:r>
            <a:endParaRPr lang="en-US" sz="7199" dirty="0">
              <a:solidFill>
                <a:srgbClr val="D5EF96"/>
              </a:solidFill>
              <a:ea typeface="可画软糖体-繁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65093" y="3784985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FEBF01"/>
                </a:solidFill>
                <a:ea typeface="可画软糖体-繁"/>
              </a:rPr>
              <a:t>黃燈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65093" y="5850006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BF0100"/>
                </a:solidFill>
                <a:ea typeface="可画软糖体-繁"/>
              </a:rPr>
              <a:t>紅燈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0810" y="1719862"/>
            <a:ext cx="2722557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D5EF96"/>
                </a:solidFill>
                <a:ea typeface="可画软糖体-繁"/>
              </a:rPr>
              <a:t>公開區</a:t>
            </a:r>
            <a:endParaRPr lang="en-US" sz="7199" dirty="0">
              <a:solidFill>
                <a:srgbClr val="D5EF96"/>
              </a:solidFill>
              <a:ea typeface="可画软糖体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550810" y="3785088"/>
            <a:ext cx="2722557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FEBF01"/>
                </a:solidFill>
                <a:ea typeface="可画软糖体-繁"/>
              </a:rPr>
              <a:t>敏感區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50810" y="5850108"/>
            <a:ext cx="1963855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BF0100"/>
                </a:solidFill>
                <a:ea typeface="可画软糖体-繁"/>
              </a:rPr>
              <a:t>禁區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71043" y="-1266808"/>
            <a:ext cx="12820615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97878" y="6948947"/>
            <a:ext cx="5850568" cy="5850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7E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83088" y="167433"/>
            <a:ext cx="6029456" cy="15430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3147" y="76228"/>
            <a:ext cx="4823221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82"/>
              </a:lnSpc>
            </a:pPr>
            <a:r>
              <a:rPr lang="zh-TW" altLang="en-US" sz="7844" dirty="0">
                <a:solidFill>
                  <a:srgbClr val="FFFFFF"/>
                </a:solidFill>
                <a:ea typeface="可画大丰收-繁"/>
              </a:rPr>
              <a:t>黃牛票券</a:t>
            </a:r>
            <a:endParaRPr lang="en-US" sz="7844" dirty="0">
              <a:solidFill>
                <a:srgbClr val="FFFFFF"/>
              </a:solidFill>
              <a:ea typeface="可画大丰收-繁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74" y="-431145"/>
            <a:ext cx="8132026" cy="1150288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74" y="-431144"/>
            <a:ext cx="8213890" cy="116186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97879" y="-1266808"/>
            <a:ext cx="14293781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91715" y="1840690"/>
            <a:ext cx="4753587" cy="5027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-808770" y="205740"/>
            <a:ext cx="3504683" cy="15430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172200" y="904934"/>
            <a:ext cx="11531248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Q1.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曉萱為什麼選擇到文化部網站檢舉售票網站上的黃牛行為？你認為這樣的舉動對於解決問題有何幫助？</a:t>
            </a:r>
          </a:p>
          <a:p>
            <a:endParaRPr lang="zh-TW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Q2.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黃牛提出將門票賣給與他約會的人，你覺得這樣的行為是否合理？為什麼？</a:t>
            </a:r>
          </a:p>
          <a:p>
            <a:endParaRPr lang="zh-TW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Q3.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如果你是曉萱，你會怎麼做？</a:t>
            </a:r>
          </a:p>
          <a:p>
            <a:pPr lvl="0"/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</a:t>
            </a:r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1.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為了難得的演唱會，私訊黃牛表示自己可以</a:t>
            </a:r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傳送 </a:t>
            </a:r>
            <a:endParaRPr lang="en-US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pPr lvl="0"/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裸照的人換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取票券。</a:t>
            </a:r>
          </a:p>
          <a:p>
            <a:pPr lvl="0"/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</a:t>
            </a:r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2.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不向黃牛低頭，檢舉黃牛，避免黃牛任何形式的</a:t>
            </a:r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 </a:t>
            </a:r>
            <a:endParaRPr lang="en-US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pPr lvl="0"/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性剝削。</a:t>
            </a:r>
          </a:p>
          <a:p>
            <a:pPr lvl="0"/>
            <a:r>
              <a:rPr lang="zh-TW" altLang="en-US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</a:t>
            </a:r>
            <a:r>
              <a:rPr lang="en-US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3.</a:t>
            </a:r>
            <a:r>
              <a:rPr lang="zh-TW" altLang="zh-TW" sz="40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你會怎麼做？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148" y="76228"/>
            <a:ext cx="2215252" cy="1323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82"/>
              </a:lnSpc>
            </a:pPr>
            <a:r>
              <a:rPr lang="en-US" sz="7844" dirty="0">
                <a:solidFill>
                  <a:srgbClr val="FFFFFF"/>
                </a:solidFill>
                <a:ea typeface="可画大丰收-繁"/>
              </a:rPr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91715" y="1840690"/>
            <a:ext cx="4753587" cy="5027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-808770" y="205740"/>
            <a:ext cx="3504683" cy="16349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4184" y="284551"/>
            <a:ext cx="22152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ea typeface="可画大丰收-繁"/>
              </a:rPr>
              <a:t>示範</a:t>
            </a:r>
            <a:endParaRPr lang="en-US" sz="6000" dirty="0">
              <a:solidFill>
                <a:srgbClr val="FFFFFF"/>
              </a:solidFill>
              <a:ea typeface="可画大丰收-繁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5913" y="1015595"/>
            <a:ext cx="15140339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b="1" dirty="0">
                <a:latin typeface="+mj-ea"/>
                <a:ea typeface="+mj-ea"/>
              </a:rPr>
              <a:t>曉萱</a:t>
            </a:r>
            <a:r>
              <a:rPr lang="en-US" altLang="zh-TW" sz="4000" b="1" dirty="0">
                <a:latin typeface="+mj-ea"/>
                <a:ea typeface="+mj-ea"/>
              </a:rPr>
              <a:t>: </a:t>
            </a:r>
            <a:r>
              <a:rPr lang="zh-TW" altLang="zh-TW" sz="4000" b="1" dirty="0">
                <a:latin typeface="+mj-ea"/>
                <a:ea typeface="+mj-ea"/>
              </a:rPr>
              <a:t>唉，演唱會的票價居然這麼高，好多粉絲都搶不到票。</a:t>
            </a:r>
            <a:endParaRPr lang="en-US" altLang="zh-TW" sz="4000" b="1" dirty="0">
              <a:latin typeface="+mj-ea"/>
              <a:ea typeface="+mj-ea"/>
            </a:endParaRPr>
          </a:p>
          <a:p>
            <a:endParaRPr lang="zh-TW" altLang="zh-TW" sz="4000" b="1" dirty="0">
              <a:latin typeface="+mj-ea"/>
              <a:ea typeface="+mj-ea"/>
            </a:endParaRPr>
          </a:p>
          <a:p>
            <a:r>
              <a:rPr lang="zh-TW" altLang="zh-TW" sz="4000" b="1" dirty="0">
                <a:solidFill>
                  <a:srgbClr val="002060"/>
                </a:solidFill>
                <a:latin typeface="+mj-ea"/>
                <a:ea typeface="+mj-ea"/>
              </a:rPr>
              <a:t>粉絲</a:t>
            </a:r>
            <a:r>
              <a:rPr lang="en-US" altLang="zh-TW" sz="4000" b="1" dirty="0">
                <a:solidFill>
                  <a:srgbClr val="002060"/>
                </a:solidFill>
                <a:latin typeface="+mj-ea"/>
                <a:ea typeface="+mj-ea"/>
              </a:rPr>
              <a:t>A: </a:t>
            </a:r>
            <a:r>
              <a:rPr lang="zh-TW" altLang="zh-TW" sz="4000" b="1" dirty="0">
                <a:solidFill>
                  <a:srgbClr val="002060"/>
                </a:solidFill>
                <a:latin typeface="+mj-ea"/>
                <a:ea typeface="+mj-ea"/>
              </a:rPr>
              <a:t>對啊，都是那些黃牛在搞事，把票都搶光了。</a:t>
            </a:r>
            <a:endParaRPr lang="en-US" altLang="zh-TW" sz="4000" b="1" dirty="0">
              <a:solidFill>
                <a:srgbClr val="002060"/>
              </a:solidFill>
              <a:latin typeface="+mj-ea"/>
              <a:ea typeface="+mj-ea"/>
            </a:endParaRPr>
          </a:p>
          <a:p>
            <a:endParaRPr lang="zh-TW" altLang="zh-TW" sz="4000" b="1" dirty="0">
              <a:latin typeface="+mj-ea"/>
              <a:ea typeface="+mj-ea"/>
            </a:endParaRPr>
          </a:p>
          <a:p>
            <a:r>
              <a:rPr lang="zh-TW" altLang="zh-TW" sz="4000" b="1" dirty="0">
                <a:latin typeface="+mj-ea"/>
                <a:ea typeface="+mj-ea"/>
              </a:rPr>
              <a:t>曉萱</a:t>
            </a:r>
            <a:r>
              <a:rPr lang="en-US" altLang="zh-TW" sz="4000" b="1" dirty="0">
                <a:latin typeface="+mj-ea"/>
                <a:ea typeface="+mj-ea"/>
              </a:rPr>
              <a:t>: </a:t>
            </a:r>
            <a:r>
              <a:rPr lang="zh-TW" altLang="zh-TW" sz="4000" b="1" dirty="0">
                <a:latin typeface="+mj-ea"/>
                <a:ea typeface="+mj-ea"/>
              </a:rPr>
              <a:t>看這個，有個黃牛居然在發文說願意賣票給女生，條件是約會一天，太可惡了。</a:t>
            </a:r>
            <a:endParaRPr lang="en-US" altLang="zh-TW" sz="4000" b="1" dirty="0">
              <a:latin typeface="+mj-ea"/>
              <a:ea typeface="+mj-ea"/>
            </a:endParaRPr>
          </a:p>
          <a:p>
            <a:endParaRPr lang="zh-TW" altLang="zh-TW" sz="4000" b="1" dirty="0">
              <a:latin typeface="+mj-ea"/>
              <a:ea typeface="+mj-ea"/>
            </a:endParaRPr>
          </a:p>
          <a:p>
            <a:r>
              <a:rPr lang="zh-TW" altLang="zh-TW" sz="4000" b="1" dirty="0">
                <a:solidFill>
                  <a:srgbClr val="002060"/>
                </a:solidFill>
                <a:latin typeface="+mj-ea"/>
                <a:ea typeface="+mj-ea"/>
              </a:rPr>
              <a:t>粉絲</a:t>
            </a:r>
            <a:r>
              <a:rPr lang="en-US" altLang="zh-TW" sz="4000" b="1" dirty="0">
                <a:solidFill>
                  <a:srgbClr val="002060"/>
                </a:solidFill>
                <a:latin typeface="+mj-ea"/>
                <a:ea typeface="+mj-ea"/>
              </a:rPr>
              <a:t>B: </a:t>
            </a:r>
            <a:r>
              <a:rPr lang="zh-TW" altLang="zh-TW" sz="4000" b="1" dirty="0">
                <a:solidFill>
                  <a:srgbClr val="002060"/>
                </a:solidFill>
                <a:latin typeface="+mj-ea"/>
                <a:ea typeface="+mj-ea"/>
              </a:rPr>
              <a:t>真的太不要臉了，這種黃牛應該好好制裁一下。</a:t>
            </a:r>
            <a:endParaRPr lang="en-US" altLang="zh-TW" sz="4000" b="1" dirty="0">
              <a:solidFill>
                <a:srgbClr val="002060"/>
              </a:solidFill>
              <a:latin typeface="+mj-ea"/>
              <a:ea typeface="+mj-ea"/>
            </a:endParaRPr>
          </a:p>
          <a:p>
            <a:endParaRPr lang="zh-TW" altLang="zh-TW" sz="4000" b="1" dirty="0">
              <a:solidFill>
                <a:srgbClr val="002060"/>
              </a:solidFill>
              <a:latin typeface="+mj-ea"/>
              <a:ea typeface="+mj-ea"/>
            </a:endParaRPr>
          </a:p>
          <a:p>
            <a:r>
              <a:rPr lang="zh-TW" altLang="zh-TW" sz="4000" b="1" dirty="0">
                <a:latin typeface="+mj-ea"/>
                <a:ea typeface="+mj-ea"/>
              </a:rPr>
              <a:t>曉萱</a:t>
            </a:r>
            <a:r>
              <a:rPr lang="en-US" altLang="zh-TW" sz="4000" b="1" dirty="0">
                <a:latin typeface="+mj-ea"/>
                <a:ea typeface="+mj-ea"/>
              </a:rPr>
              <a:t>: </a:t>
            </a:r>
            <a:r>
              <a:rPr lang="zh-TW" altLang="zh-TW" sz="4000" b="1" dirty="0">
                <a:latin typeface="+mj-ea"/>
                <a:ea typeface="+mj-ea"/>
              </a:rPr>
              <a:t>我決定去文化部網站檢舉這些黃牛，讓他們不能繼續亂搞。</a:t>
            </a:r>
          </a:p>
          <a:p>
            <a:r>
              <a:rPr lang="zh-TW" altLang="zh-TW" sz="4000" b="1" dirty="0">
                <a:latin typeface="+mj-ea"/>
                <a:ea typeface="+mj-ea"/>
              </a:rPr>
              <a:t>．．．</a:t>
            </a:r>
          </a:p>
          <a:p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（曉萱前往文化部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黃牛票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網站檢舉）</a:t>
            </a:r>
            <a:endParaRPr lang="en-US" altLang="zh-TW" sz="40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zh-TW" altLang="zh-TW" sz="4000" b="1" dirty="0">
              <a:latin typeface="+mj-ea"/>
              <a:ea typeface="+mj-ea"/>
            </a:endParaRPr>
          </a:p>
          <a:p>
            <a:r>
              <a:rPr lang="zh-TW" altLang="zh-TW" sz="4000" b="1" dirty="0">
                <a:latin typeface="+mj-ea"/>
                <a:ea typeface="+mj-ea"/>
              </a:rPr>
              <a:t>曉萱</a:t>
            </a:r>
            <a:r>
              <a:rPr lang="en-US" altLang="zh-TW" sz="4000" b="1" dirty="0">
                <a:latin typeface="+mj-ea"/>
                <a:ea typeface="+mj-ea"/>
              </a:rPr>
              <a:t>: </a:t>
            </a:r>
            <a:r>
              <a:rPr lang="zh-TW" altLang="zh-TW" sz="4000" b="1" dirty="0">
                <a:latin typeface="+mj-ea"/>
                <a:ea typeface="+mj-ea"/>
              </a:rPr>
              <a:t>這些黃牛真的太過分了，搞得粉絲都無法正常搶票。</a:t>
            </a:r>
          </a:p>
        </p:txBody>
      </p:sp>
    </p:spTree>
    <p:extLst>
      <p:ext uri="{BB962C8B-B14F-4D97-AF65-F5344CB8AC3E}">
        <p14:creationId xmlns:p14="http://schemas.microsoft.com/office/powerpoint/2010/main" val="1648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-1655145" y="3320106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71043" y="-1266808"/>
            <a:ext cx="12820615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97878" y="6948947"/>
            <a:ext cx="5850568" cy="5850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7E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808770" y="205739"/>
            <a:ext cx="3504683" cy="2737703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0501" y="61079"/>
            <a:ext cx="1906526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82"/>
              </a:lnSpc>
            </a:pPr>
            <a:r>
              <a:rPr lang="zh-TW" altLang="en-US" sz="7844" dirty="0">
                <a:solidFill>
                  <a:srgbClr val="FFFFFF"/>
                </a:solidFill>
                <a:ea typeface="可画大丰收-繁"/>
              </a:rPr>
              <a:t>網紅經濟</a:t>
            </a:r>
            <a:endParaRPr lang="en-US" sz="7844" dirty="0">
              <a:solidFill>
                <a:srgbClr val="FFFFFF"/>
              </a:solidFill>
              <a:ea typeface="可画大丰收-繁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482" y="0"/>
            <a:ext cx="7743792" cy="10952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6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3" name="Freeform 3"/>
          <p:cNvSpPr/>
          <p:nvPr/>
        </p:nvSpPr>
        <p:spPr>
          <a:xfrm rot="-402048">
            <a:off x="22351" y="2909530"/>
            <a:ext cx="16608687" cy="6165975"/>
          </a:xfrm>
          <a:custGeom>
            <a:avLst/>
            <a:gdLst/>
            <a:ahLst/>
            <a:cxnLst/>
            <a:rect l="l" t="t" r="r" b="b"/>
            <a:pathLst>
              <a:path w="16608687" h="6165975">
                <a:moveTo>
                  <a:pt x="0" y="0"/>
                </a:moveTo>
                <a:lnTo>
                  <a:pt x="16608687" y="0"/>
                </a:lnTo>
                <a:lnTo>
                  <a:pt x="16608687" y="6165975"/>
                </a:lnTo>
                <a:lnTo>
                  <a:pt x="0" y="6165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32995" y="-952500"/>
            <a:ext cx="11243666" cy="12820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9846" y="4160467"/>
            <a:ext cx="5850568" cy="58505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7E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35467" y="169165"/>
            <a:ext cx="4237770" cy="15430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80709" y="112351"/>
            <a:ext cx="3021594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 dirty="0">
                <a:solidFill>
                  <a:srgbClr val="FFFFFF"/>
                </a:solidFill>
                <a:latin typeface="Alata"/>
              </a:rPr>
              <a:t>Q&amp;A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7149882" y="1271507"/>
            <a:ext cx="10040842" cy="92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Q1.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若在網路上看見類似小芳收到的模特兒工作</a:t>
            </a:r>
            <a:endParaRPr lang="en-US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職缺邀約，該怎麼保護自己安全無虞地進行工作？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</a:t>
            </a:r>
            <a:endParaRPr lang="zh-TW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Q2. 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為什麼小芳感到害怕又自責？這種情緒可能影響</a:t>
            </a:r>
            <a:endParaRPr lang="en-US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一個人的心理健康和生活？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</a:t>
            </a:r>
            <a:endParaRPr lang="zh-TW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Q3.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當面臨類似情況，你覺得與師長或信任的成年人訴說是一個重要的步驟嗎？為什麼？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</a:t>
            </a:r>
            <a:endParaRPr lang="zh-TW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 </a:t>
            </a:r>
            <a:endParaRPr lang="zh-TW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Q4.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如果你是小芳，你會怎麼做？</a:t>
            </a: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1.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因為擔心自己的私密影像遭到散布，只好照著網友的</a:t>
            </a:r>
            <a:endParaRPr lang="en-US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要求拍攝更多影像，甚至赴約。</a:t>
            </a: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2.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向信任的大人求助，將威脅訊息截圖留下證據，</a:t>
            </a:r>
            <a:endParaRPr lang="en-US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前往警局報案，尋求專業人士輔導。未來對於類似</a:t>
            </a:r>
            <a:endParaRPr lang="en-US" altLang="zh-TW" sz="32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   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的拍攝更謹慎小心。</a:t>
            </a:r>
          </a:p>
          <a:p>
            <a:pPr lvl="0"/>
            <a:r>
              <a:rPr lang="en-US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 3.</a:t>
            </a:r>
            <a:r>
              <a:rPr lang="zh-TW" altLang="zh-TW" sz="32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你會怎麼做？</a:t>
            </a:r>
          </a:p>
          <a:p>
            <a:pPr algn="just">
              <a:lnSpc>
                <a:spcPts val="6511"/>
              </a:lnSpc>
            </a:pPr>
            <a:endParaRPr lang="en-US" sz="4400" dirty="0">
              <a:solidFill>
                <a:srgbClr val="FFFFFF"/>
              </a:solidFill>
              <a:latin typeface="可画大丰收-繁"/>
              <a:ea typeface="可画大丰收-繁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1489421" y="4550021"/>
            <a:ext cx="459230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altLang="zh-TW" sz="4000" dirty="0">
              <a:solidFill>
                <a:schemeClr val="bg1"/>
              </a:solidFill>
              <a:latin typeface="筑紫明朝H" panose="02020500000000000000" charset="-128"/>
              <a:ea typeface="筑紫明朝H" panose="02020500000000000000" charset="-128"/>
            </a:endParaRPr>
          </a:p>
          <a:p>
            <a:endParaRPr lang="en-US" sz="4400" dirty="0">
              <a:solidFill>
                <a:srgbClr val="FFFFFF"/>
              </a:solidFill>
              <a:latin typeface="可画大丰收-繁"/>
              <a:ea typeface="可画大丰收-繁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26295" y="5781127"/>
            <a:ext cx="51422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Q5.</a:t>
            </a:r>
            <a:r>
              <a:rPr lang="zh-TW" altLang="zh-TW" sz="3600" dirty="0">
                <a:solidFill>
                  <a:schemeClr val="bg1"/>
                </a:solidFill>
                <a:latin typeface="筑紫明朝H" panose="02020500000000000000" charset="-128"/>
                <a:ea typeface="筑紫明朝H" panose="02020500000000000000" charset="-128"/>
              </a:rPr>
              <a:t>為什麼拍攝並上傳性私密影像可能存在高風險，以及如何更謹慎地處理自己的個人隱私資訊。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3" t="-3076" r="-3076" b="-305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91715" y="1840690"/>
            <a:ext cx="4753587" cy="5027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-808770" y="205740"/>
            <a:ext cx="3504683" cy="1634950"/>
            <a:chOff x="0" y="0"/>
            <a:chExt cx="92304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044" cy="406400"/>
            </a:xfrm>
            <a:custGeom>
              <a:avLst/>
              <a:gdLst/>
              <a:ahLst/>
              <a:cxnLst/>
              <a:rect l="l" t="t" r="r" b="b"/>
              <a:pathLst>
                <a:path w="923044" h="406400">
                  <a:moveTo>
                    <a:pt x="719844" y="0"/>
                  </a:moveTo>
                  <a:cubicBezTo>
                    <a:pt x="832068" y="0"/>
                    <a:pt x="923044" y="90976"/>
                    <a:pt x="923044" y="203200"/>
                  </a:cubicBezTo>
                  <a:cubicBezTo>
                    <a:pt x="923044" y="315424"/>
                    <a:pt x="832068" y="406400"/>
                    <a:pt x="7198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304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4184" y="284551"/>
            <a:ext cx="22152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ea typeface="可画大丰收-繁"/>
              </a:rPr>
              <a:t>示範</a:t>
            </a:r>
            <a:endParaRPr lang="en-US" sz="6000" dirty="0">
              <a:solidFill>
                <a:srgbClr val="FFFFFF"/>
              </a:solidFill>
              <a:ea typeface="可画大丰收-繁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87032" y="747922"/>
            <a:ext cx="15140339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/>
              <a:t>對方： 嘿，小芳，我一直在追蹤你的社群帳號，你的照片真的很吸引人。</a:t>
            </a:r>
            <a:endParaRPr lang="en-US" altLang="zh-TW" sz="3200" dirty="0"/>
          </a:p>
          <a:p>
            <a:r>
              <a:rPr lang="zh-TW" altLang="zh-TW" sz="3200" dirty="0">
                <a:solidFill>
                  <a:srgbClr val="7030A0"/>
                </a:solidFill>
              </a:rPr>
              <a:t>小芳： 謝謝你的讚美，我很喜歡分享我的生活。</a:t>
            </a:r>
            <a:endParaRPr lang="en-US" altLang="zh-TW" sz="3200" dirty="0">
              <a:solidFill>
                <a:srgbClr val="7030A0"/>
              </a:solidFill>
            </a:endParaRPr>
          </a:p>
          <a:p>
            <a:r>
              <a:rPr lang="zh-TW" altLang="zh-TW" sz="3200" dirty="0"/>
              <a:t>對方： 我有個機會想要提供給你，有興趣當內衣模特兒嗎？</a:t>
            </a:r>
            <a:endParaRPr lang="en-US" altLang="zh-TW" sz="3200" dirty="0"/>
          </a:p>
          <a:p>
            <a:r>
              <a:rPr lang="zh-TW" altLang="zh-TW" sz="3200" dirty="0">
                <a:solidFill>
                  <a:srgbClr val="7030A0"/>
                </a:solidFill>
              </a:rPr>
              <a:t>小芳： 真的嗎？這聽起來好像是個不錯的機會</a:t>
            </a:r>
            <a:r>
              <a:rPr lang="zh-TW" altLang="en-US" sz="3200" dirty="0">
                <a:solidFill>
                  <a:srgbClr val="7030A0"/>
                </a:solidFill>
              </a:rPr>
              <a:t>。</a:t>
            </a:r>
            <a:endParaRPr lang="en-US" altLang="zh-TW" sz="3200" dirty="0">
              <a:solidFill>
                <a:srgbClr val="7030A0"/>
              </a:solidFill>
            </a:endParaRPr>
          </a:p>
          <a:p>
            <a:r>
              <a:rPr lang="zh-TW" altLang="zh-TW" sz="3200" dirty="0"/>
              <a:t>對方： 不過，我需要你提供一些沒穿衣服的照片，確認一下你身上是否有刺青，你</a:t>
            </a:r>
            <a:r>
              <a:rPr lang="en-US" altLang="zh-TW" sz="3200" dirty="0"/>
              <a:t> </a:t>
            </a:r>
          </a:p>
          <a:p>
            <a:r>
              <a:rPr lang="en-US" altLang="zh-TW" sz="3200" dirty="0"/>
              <a:t>               </a:t>
            </a:r>
            <a:r>
              <a:rPr lang="zh-TW" altLang="zh-TW" sz="3200" dirty="0"/>
              <a:t>願意嗎？</a:t>
            </a:r>
            <a:endParaRPr lang="en-US" altLang="zh-TW" sz="3200" dirty="0"/>
          </a:p>
          <a:p>
            <a:r>
              <a:rPr lang="zh-TW" altLang="zh-TW" sz="3200" dirty="0">
                <a:solidFill>
                  <a:srgbClr val="7030A0"/>
                </a:solidFill>
              </a:rPr>
              <a:t>小芳： 什麼？這聽起來有點奇怪，為什麼需要這些照片？</a:t>
            </a:r>
            <a:endParaRPr lang="en-US" altLang="zh-TW" sz="3200" dirty="0">
              <a:solidFill>
                <a:srgbClr val="7030A0"/>
              </a:solidFill>
            </a:endParaRPr>
          </a:p>
          <a:p>
            <a:r>
              <a:rPr lang="zh-TW" altLang="zh-TW" sz="3200" dirty="0"/>
              <a:t>對方： 喔，只是確保你符合我們的標準，不過如果你不想配合，那就沒有辦法給妳</a:t>
            </a:r>
            <a:r>
              <a:rPr lang="en-US" altLang="zh-TW" sz="3200" dirty="0"/>
              <a:t>5</a:t>
            </a:r>
          </a:p>
          <a:p>
            <a:r>
              <a:rPr lang="en-US" altLang="zh-TW" sz="3200" dirty="0"/>
              <a:t>                </a:t>
            </a:r>
            <a:r>
              <a:rPr lang="zh-TW" altLang="zh-TW" sz="3200" dirty="0"/>
              <a:t>這個工作了</a:t>
            </a:r>
          </a:p>
          <a:p>
            <a:endParaRPr lang="en-US" altLang="zh-TW" sz="3200" dirty="0">
              <a:solidFill>
                <a:srgbClr val="FF0000"/>
              </a:solidFill>
            </a:endParaRPr>
          </a:p>
          <a:p>
            <a:r>
              <a:rPr lang="zh-TW" altLang="zh-TW" sz="3200" dirty="0">
                <a:solidFill>
                  <a:srgbClr val="FF0000"/>
                </a:solidFill>
              </a:rPr>
              <a:t>（小芳半推半就上傳了裸照給對方）</a:t>
            </a:r>
            <a:endParaRPr lang="en-US" altLang="zh-TW" sz="3200" dirty="0">
              <a:solidFill>
                <a:srgbClr val="FF0000"/>
              </a:solidFill>
            </a:endParaRPr>
          </a:p>
          <a:p>
            <a:endParaRPr lang="en-US" altLang="zh-TW" sz="3200" dirty="0"/>
          </a:p>
          <a:p>
            <a:r>
              <a:rPr lang="zh-TW" altLang="zh-TW" sz="3200" dirty="0"/>
              <a:t>對方：好了，我現在手上有你的裸照，你如果不和我發生關係的話，我就將照片上</a:t>
            </a:r>
            <a:endParaRPr lang="en-US" altLang="zh-TW" sz="3200" dirty="0"/>
          </a:p>
          <a:p>
            <a:r>
              <a:rPr lang="en-US" altLang="zh-TW" sz="3200" dirty="0"/>
              <a:t>             </a:t>
            </a:r>
            <a:r>
              <a:rPr lang="zh-TW" altLang="zh-TW" sz="3200" dirty="0"/>
              <a:t>傳到網路上！</a:t>
            </a:r>
          </a:p>
          <a:p>
            <a:r>
              <a:rPr lang="zh-TW" altLang="zh-TW" sz="3200" dirty="0">
                <a:solidFill>
                  <a:srgbClr val="7030A0"/>
                </a:solidFill>
              </a:rPr>
              <a:t>小芳： 什麼？這太過分了吧！你不能這樣威脅我。</a:t>
            </a:r>
          </a:p>
          <a:p>
            <a:r>
              <a:rPr lang="zh-TW" altLang="zh-TW" sz="3200" dirty="0"/>
              <a:t>對方：你以為我不會上傳嗎？你等著瞧！</a:t>
            </a:r>
            <a:endParaRPr lang="en-US" altLang="zh-TW" sz="3200" dirty="0"/>
          </a:p>
          <a:p>
            <a:r>
              <a:rPr lang="zh-TW" altLang="zh-TW" sz="3200" dirty="0">
                <a:solidFill>
                  <a:srgbClr val="7030A0"/>
                </a:solidFill>
              </a:rPr>
              <a:t>小芳的老師： 小芳，發生什麼事了？</a:t>
            </a:r>
          </a:p>
          <a:p>
            <a:r>
              <a:rPr lang="zh-TW" altLang="zh-TW" sz="3200" dirty="0">
                <a:solidFill>
                  <a:srgbClr val="7030A0"/>
                </a:solidFill>
              </a:rPr>
              <a:t>小芳： 老師，我被騙了！對方說要讓我當模特兒，需要提供裸照以確認有沒有刺青，我就把裸照傳給他了。他現在威脅我，要我和他發生關係，否則就會散布出去。</a:t>
            </a:r>
          </a:p>
        </p:txBody>
      </p:sp>
    </p:spTree>
    <p:extLst>
      <p:ext uri="{BB962C8B-B14F-4D97-AF65-F5344CB8AC3E}">
        <p14:creationId xmlns:p14="http://schemas.microsoft.com/office/powerpoint/2010/main" val="379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1523</Words>
  <Application>Microsoft Office PowerPoint</Application>
  <PresentationFormat>自訂</PresentationFormat>
  <Paragraphs>189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4" baseType="lpstr">
      <vt:lpstr>可画趣味黑-繁</vt:lpstr>
      <vt:lpstr>可画小皮靴-繁</vt:lpstr>
      <vt:lpstr>Arial</vt:lpstr>
      <vt:lpstr>Wingdings</vt:lpstr>
      <vt:lpstr>Alata</vt:lpstr>
      <vt:lpstr>Calibri</vt:lpstr>
      <vt:lpstr>筑紫明朝H</vt:lpstr>
      <vt:lpstr>可画软糖体-繁</vt:lpstr>
      <vt:lpstr>可画大丰收-繁</vt:lpstr>
      <vt:lpstr>新細明體</vt:lpstr>
      <vt:lpstr>細明體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數位/網路性別暴力防治工作</dc:title>
  <dc:creator>陳薏帆</dc:creator>
  <cp:lastModifiedBy>林亮吟</cp:lastModifiedBy>
  <cp:revision>48</cp:revision>
  <dcterms:created xsi:type="dcterms:W3CDTF">2006-08-16T00:00:00Z</dcterms:created>
  <dcterms:modified xsi:type="dcterms:W3CDTF">2024-03-18T07:42:33Z</dcterms:modified>
  <dc:identifier>DAF2YDtGbU0</dc:identifier>
</cp:coreProperties>
</file>