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7" r:id="rId1"/>
    <p:sldMasterId id="2147492398" r:id="rId2"/>
    <p:sldMasterId id="2147492653" r:id="rId3"/>
  </p:sldMasterIdLst>
  <p:notesMasterIdLst>
    <p:notesMasterId r:id="rId29"/>
  </p:notesMasterIdLst>
  <p:handoutMasterIdLst>
    <p:handoutMasterId r:id="rId30"/>
  </p:handoutMasterIdLst>
  <p:sldIdLst>
    <p:sldId id="771" r:id="rId4"/>
    <p:sldId id="774" r:id="rId5"/>
    <p:sldId id="775" r:id="rId6"/>
    <p:sldId id="785" r:id="rId7"/>
    <p:sldId id="778" r:id="rId8"/>
    <p:sldId id="779" r:id="rId9"/>
    <p:sldId id="780" r:id="rId10"/>
    <p:sldId id="783" r:id="rId11"/>
    <p:sldId id="782" r:id="rId12"/>
    <p:sldId id="749" r:id="rId13"/>
    <p:sldId id="772" r:id="rId14"/>
    <p:sldId id="747" r:id="rId15"/>
    <p:sldId id="767" r:id="rId16"/>
    <p:sldId id="753" r:id="rId17"/>
    <p:sldId id="754" r:id="rId18"/>
    <p:sldId id="773" r:id="rId19"/>
    <p:sldId id="732" r:id="rId20"/>
    <p:sldId id="784" r:id="rId21"/>
    <p:sldId id="758" r:id="rId22"/>
    <p:sldId id="768" r:id="rId23"/>
    <p:sldId id="760" r:id="rId24"/>
    <p:sldId id="761" r:id="rId25"/>
    <p:sldId id="762" r:id="rId26"/>
    <p:sldId id="770" r:id="rId27"/>
    <p:sldId id="763" r:id="rId28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F9F9F"/>
    <a:srgbClr val="FEFDC2"/>
    <a:srgbClr val="FEFCAE"/>
    <a:srgbClr val="FFFF99"/>
    <a:srgbClr val="FFF8E5"/>
    <a:srgbClr val="FFF2CC"/>
    <a:srgbClr val="FBD7D1"/>
    <a:srgbClr val="F9C6BD"/>
    <a:srgbClr val="BAF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3" autoAdjust="0"/>
    <p:restoredTop sz="88438" autoAdjust="0"/>
  </p:normalViewPr>
  <p:slideViewPr>
    <p:cSldViewPr>
      <p:cViewPr varScale="1">
        <p:scale>
          <a:sx n="69" d="100"/>
          <a:sy n="69" d="100"/>
        </p:scale>
        <p:origin x="13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6"/>
    </p:cViewPr>
  </p:sorterViewPr>
  <p:notesViewPr>
    <p:cSldViewPr>
      <p:cViewPr varScale="1">
        <p:scale>
          <a:sx n="51" d="100"/>
          <a:sy n="51" d="100"/>
        </p:scale>
        <p:origin x="2976" y="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Documents\yun\&#38928;&#35686;\107-2\107-2&#26399;&#21021;\107-2&#38928;&#35686;&#30332;&#21508;&#23416;&#38498;\100-107&#38617;&#32218;&#26399;&#21021;&#39640;&#39080;&#38570;&#23416;&#29983;&#20154;&#25976;&#32113;&#35336;108030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Documents\yun\&#38928;&#35686;\107-2\107-2&#26399;&#20013;\107-2&#26399;&#20013;&#36865;&#21508;&#23416;&#38498;\100-107&#26399;&#20013;&#39640;&#39080;&#38570;&#23416;&#29983;&#20154;&#25976;&#32113;&#35336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Documents\yun\&#38928;&#35686;\107-2\107-2&#26399;&#21021;\107-2&#38928;&#35686;&#30332;&#21508;&#23416;&#38498;\100-107&#38617;&#32218;&#26399;&#21021;&#39640;&#39080;&#38570;&#23416;&#29983;&#20154;&#25976;&#32113;&#35336;1080306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Documents\yun\&#38928;&#35686;\107-2\107-2&#26399;&#20013;\107-2&#26399;&#20013;&#36865;&#21508;&#23416;&#38498;\100-107&#26399;&#20013;&#39640;&#39080;&#38570;&#23416;&#29983;&#20154;&#25976;&#32113;&#35336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100-107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期初預警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學業高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風險人數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'100-107期初雙線'!$B$3</c:f>
              <c:strCache>
                <c:ptCount val="1"/>
                <c:pt idx="0">
                  <c:v>上學期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"/>
              <c:layout>
                <c:manualLayout>
                  <c:x val="-4.752990303979357E-2"/>
                  <c:y val="3.647971340158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EF-4498-B179-7234A9B5B322}"/>
                </c:ext>
              </c:extLst>
            </c:dLbl>
            <c:dLbl>
              <c:idx val="2"/>
              <c:layout>
                <c:manualLayout>
                  <c:x val="-5.2532833020637902E-2"/>
                  <c:y val="3.283174206142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EF-4498-B179-7234A9B5B322}"/>
                </c:ext>
              </c:extLst>
            </c:dLbl>
            <c:dLbl>
              <c:idx val="3"/>
              <c:layout>
                <c:manualLayout>
                  <c:x val="-4.5028142589118199E-2"/>
                  <c:y val="4.742362742205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EF-4498-B179-7234A9B5B3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'100-107期初雙線'!$C$2:$J$2</c:f>
              <c:strCache>
                <c:ptCount val="8"/>
                <c:pt idx="0">
                  <c:v>100學期</c:v>
                </c:pt>
                <c:pt idx="1">
                  <c:v>101學年度</c:v>
                </c:pt>
                <c:pt idx="2">
                  <c:v>102學年度</c:v>
                </c:pt>
                <c:pt idx="3">
                  <c:v>103學年度</c:v>
                </c:pt>
                <c:pt idx="4">
                  <c:v>104學年度</c:v>
                </c:pt>
                <c:pt idx="5">
                  <c:v>105學年度</c:v>
                </c:pt>
                <c:pt idx="6">
                  <c:v>106學年度</c:v>
                </c:pt>
                <c:pt idx="7">
                  <c:v>107學年度</c:v>
                </c:pt>
              </c:strCache>
            </c:strRef>
          </c:cat>
          <c:val>
            <c:numRef>
              <c:f>'100-107期初雙線'!$C$3:$J$3</c:f>
              <c:numCache>
                <c:formatCode>General</c:formatCode>
                <c:ptCount val="8"/>
                <c:pt idx="0">
                  <c:v>190</c:v>
                </c:pt>
                <c:pt idx="1">
                  <c:v>137</c:v>
                </c:pt>
                <c:pt idx="2">
                  <c:v>112</c:v>
                </c:pt>
                <c:pt idx="3">
                  <c:v>88</c:v>
                </c:pt>
                <c:pt idx="4">
                  <c:v>88</c:v>
                </c:pt>
                <c:pt idx="5">
                  <c:v>107</c:v>
                </c:pt>
                <c:pt idx="6">
                  <c:v>70</c:v>
                </c:pt>
                <c:pt idx="7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EF-4498-B179-7234A9B5B322}"/>
            </c:ext>
          </c:extLst>
        </c:ser>
        <c:ser>
          <c:idx val="1"/>
          <c:order val="1"/>
          <c:tx>
            <c:strRef>
              <c:f>'100-107期初雙線'!$B$4</c:f>
              <c:strCache>
                <c:ptCount val="1"/>
                <c:pt idx="0">
                  <c:v>下學期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3.5021888680425266E-2"/>
                  <c:y val="-1.823985670079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EF-4498-B179-7234A9B5B322}"/>
                </c:ext>
              </c:extLst>
            </c:dLbl>
            <c:dLbl>
              <c:idx val="4"/>
              <c:layout>
                <c:manualLayout>
                  <c:x val="-1.2214133610657159E-2"/>
                  <c:y val="-3.73071406622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EF-4498-B179-7234A9B5B322}"/>
                </c:ext>
              </c:extLst>
            </c:dLbl>
            <c:dLbl>
              <c:idx val="5"/>
              <c:layout>
                <c:manualLayout>
                  <c:x val="-3.3542976939203356E-2"/>
                  <c:y val="5.671245806920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EF-4498-B179-7234A9B5B3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'100-107期初雙線'!$C$2:$J$2</c:f>
              <c:strCache>
                <c:ptCount val="8"/>
                <c:pt idx="0">
                  <c:v>100學期</c:v>
                </c:pt>
                <c:pt idx="1">
                  <c:v>101學年度</c:v>
                </c:pt>
                <c:pt idx="2">
                  <c:v>102學年度</c:v>
                </c:pt>
                <c:pt idx="3">
                  <c:v>103學年度</c:v>
                </c:pt>
                <c:pt idx="4">
                  <c:v>104學年度</c:v>
                </c:pt>
                <c:pt idx="5">
                  <c:v>105學年度</c:v>
                </c:pt>
                <c:pt idx="6">
                  <c:v>106學年度</c:v>
                </c:pt>
                <c:pt idx="7">
                  <c:v>107學年度</c:v>
                </c:pt>
              </c:strCache>
            </c:strRef>
          </c:cat>
          <c:val>
            <c:numRef>
              <c:f>'100-107期初雙線'!$C$4:$J$4</c:f>
              <c:numCache>
                <c:formatCode>General</c:formatCode>
                <c:ptCount val="8"/>
                <c:pt idx="0">
                  <c:v>166</c:v>
                </c:pt>
                <c:pt idx="1">
                  <c:v>159</c:v>
                </c:pt>
                <c:pt idx="2">
                  <c:v>112</c:v>
                </c:pt>
                <c:pt idx="3">
                  <c:v>138</c:v>
                </c:pt>
                <c:pt idx="4">
                  <c:v>106</c:v>
                </c:pt>
                <c:pt idx="5">
                  <c:v>93</c:v>
                </c:pt>
                <c:pt idx="6">
                  <c:v>81</c:v>
                </c:pt>
                <c:pt idx="7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EEF-4498-B179-7234A9B5B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735360"/>
        <c:axId val="132736896"/>
      </c:lineChart>
      <c:catAx>
        <c:axId val="13273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32736896"/>
        <c:crosses val="autoZero"/>
        <c:auto val="1"/>
        <c:lblAlgn val="ctr"/>
        <c:lblOffset val="100"/>
        <c:noMultiLvlLbl val="0"/>
      </c:catAx>
      <c:valAx>
        <c:axId val="132736896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人數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32735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100-10</a:t>
            </a:r>
            <a:r>
              <a:rPr lang="en-US" altLang="zh-TW" sz="1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預警</a:t>
            </a:r>
            <a:r>
              <a:rPr lang="zh-TW" sz="1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學業高風險人數統計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81085838918797"/>
          <c:y val="0.15932879018594695"/>
          <c:w val="0.61234766323217749"/>
          <c:h val="0.65786881884111059"/>
        </c:manualLayout>
      </c:layout>
      <c:lineChart>
        <c:grouping val="standard"/>
        <c:varyColors val="0"/>
        <c:ser>
          <c:idx val="0"/>
          <c:order val="0"/>
          <c:tx>
            <c:strRef>
              <c:f>'[100-107期中高風險學生人數統計.xlsx]柱狀+雙線圖'!$C$36</c:f>
              <c:strCache>
                <c:ptCount val="1"/>
                <c:pt idx="0">
                  <c:v>上學期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"/>
              <c:layout>
                <c:manualLayout>
                  <c:x val="-1.0875475802066341E-2"/>
                  <c:y val="-1.557177376910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98-4D59-8D69-DFB1295BD82B}"/>
                </c:ext>
              </c:extLst>
            </c:dLbl>
            <c:dLbl>
              <c:idx val="2"/>
              <c:layout>
                <c:manualLayout>
                  <c:x val="-1.5225666122892877E-2"/>
                  <c:y val="-3.892943442275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98-4D59-8D69-DFB1295BD82B}"/>
                </c:ext>
              </c:extLst>
            </c:dLbl>
            <c:dLbl>
              <c:idx val="3"/>
              <c:layout>
                <c:manualLayout>
                  <c:x val="-3.6976617727025554E-2"/>
                  <c:y val="-4.671532130730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98-4D59-8D69-DFB1295BD82B}"/>
                </c:ext>
              </c:extLst>
            </c:dLbl>
            <c:dLbl>
              <c:idx val="4"/>
              <c:layout>
                <c:manualLayout>
                  <c:x val="-3.9151712887438822E-2"/>
                  <c:y val="-2.725060409592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98-4D59-8D69-DFB1295BD82B}"/>
                </c:ext>
              </c:extLst>
            </c:dLbl>
            <c:dLbl>
              <c:idx val="5"/>
              <c:layout>
                <c:manualLayout>
                  <c:x val="-4.3148619438888078E-2"/>
                  <c:y val="6.228709507640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98-4D59-8D69-DFB1295BD82B}"/>
                </c:ext>
              </c:extLst>
            </c:dLbl>
            <c:spPr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'[100-107期中高風險學生人數統計.xlsx]柱狀+雙線圖'!$D$35:$K$35</c:f>
              <c:strCache>
                <c:ptCount val="8"/>
                <c:pt idx="0">
                  <c:v>100學年度</c:v>
                </c:pt>
                <c:pt idx="1">
                  <c:v>101學年度</c:v>
                </c:pt>
                <c:pt idx="2">
                  <c:v>102學年度</c:v>
                </c:pt>
                <c:pt idx="3">
                  <c:v>103學年度</c:v>
                </c:pt>
                <c:pt idx="4">
                  <c:v>104學年度</c:v>
                </c:pt>
                <c:pt idx="5">
                  <c:v>105學年度</c:v>
                </c:pt>
                <c:pt idx="6">
                  <c:v>106學年度</c:v>
                </c:pt>
                <c:pt idx="7">
                  <c:v>107學年度</c:v>
                </c:pt>
              </c:strCache>
            </c:strRef>
          </c:cat>
          <c:val>
            <c:numRef>
              <c:f>'[100-107期中高風險學生人數統計.xlsx]柱狀+雙線圖'!$D$36:$K$36</c:f>
              <c:numCache>
                <c:formatCode>General</c:formatCode>
                <c:ptCount val="8"/>
                <c:pt idx="1">
                  <c:v>28</c:v>
                </c:pt>
                <c:pt idx="2">
                  <c:v>25</c:v>
                </c:pt>
                <c:pt idx="3">
                  <c:v>19</c:v>
                </c:pt>
                <c:pt idx="4">
                  <c:v>36</c:v>
                </c:pt>
                <c:pt idx="5">
                  <c:v>39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98-4D59-8D69-DFB1295BD82B}"/>
            </c:ext>
          </c:extLst>
        </c:ser>
        <c:ser>
          <c:idx val="1"/>
          <c:order val="1"/>
          <c:tx>
            <c:strRef>
              <c:f>'[100-107期中高風險學生人數統計.xlsx]柱狀+雙線圖'!$C$37</c:f>
              <c:strCache>
                <c:ptCount val="1"/>
                <c:pt idx="0">
                  <c:v>下學期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4.3501903208265358E-3"/>
                  <c:y val="-3.503649098047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98-4D59-8D69-DFB1295BD82B}"/>
                </c:ext>
              </c:extLst>
            </c:dLbl>
            <c:dLbl>
              <c:idx val="1"/>
              <c:layout>
                <c:manualLayout>
                  <c:x val="0"/>
                  <c:y val="-3.114354753820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98-4D59-8D69-DFB1295BD82B}"/>
                </c:ext>
              </c:extLst>
            </c:dLbl>
            <c:dLbl>
              <c:idx val="2"/>
              <c:layout>
                <c:manualLayout>
                  <c:x val="-1.7400761283306143E-2"/>
                  <c:y val="-4.282237786503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98-4D59-8D69-DFB1295BD82B}"/>
                </c:ext>
              </c:extLst>
            </c:dLbl>
            <c:dLbl>
              <c:idx val="3"/>
              <c:layout>
                <c:manualLayout>
                  <c:x val="-4.3501903208265365E-2"/>
                  <c:y val="-3.892943442275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98-4D59-8D69-DFB1295BD82B}"/>
                </c:ext>
              </c:extLst>
            </c:dLbl>
            <c:dLbl>
              <c:idx val="4"/>
              <c:layout>
                <c:manualLayout>
                  <c:x val="-5.2202283849918436E-2"/>
                  <c:y val="-2.33576606536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98-4D59-8D69-DFB1295BD82B}"/>
                </c:ext>
              </c:extLst>
            </c:dLbl>
            <c:dLbl>
              <c:idx val="5"/>
              <c:layout>
                <c:manualLayout>
                  <c:x val="-2.7812900606807012E-2"/>
                  <c:y val="-5.839415163413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98-4D59-8D69-DFB1295BD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'[100-107期中高風險學生人數統計.xlsx]柱狀+雙線圖'!$D$35:$K$35</c:f>
              <c:strCache>
                <c:ptCount val="8"/>
                <c:pt idx="0">
                  <c:v>100學年度</c:v>
                </c:pt>
                <c:pt idx="1">
                  <c:v>101學年度</c:v>
                </c:pt>
                <c:pt idx="2">
                  <c:v>102學年度</c:v>
                </c:pt>
                <c:pt idx="3">
                  <c:v>103學年度</c:v>
                </c:pt>
                <c:pt idx="4">
                  <c:v>104學年度</c:v>
                </c:pt>
                <c:pt idx="5">
                  <c:v>105學年度</c:v>
                </c:pt>
                <c:pt idx="6">
                  <c:v>106學年度</c:v>
                </c:pt>
                <c:pt idx="7">
                  <c:v>107學年度</c:v>
                </c:pt>
              </c:strCache>
            </c:strRef>
          </c:cat>
          <c:val>
            <c:numRef>
              <c:f>'[100-107期中高風險學生人數統計.xlsx]柱狀+雙線圖'!$D$37:$K$37</c:f>
              <c:numCache>
                <c:formatCode>General</c:formatCode>
                <c:ptCount val="8"/>
                <c:pt idx="0">
                  <c:v>47</c:v>
                </c:pt>
                <c:pt idx="1">
                  <c:v>43</c:v>
                </c:pt>
                <c:pt idx="2">
                  <c:v>33</c:v>
                </c:pt>
                <c:pt idx="3">
                  <c:v>36</c:v>
                </c:pt>
                <c:pt idx="4">
                  <c:v>49</c:v>
                </c:pt>
                <c:pt idx="5">
                  <c:v>39</c:v>
                </c:pt>
                <c:pt idx="6">
                  <c:v>28</c:v>
                </c:pt>
                <c:pt idx="7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498-4D59-8D69-DFB1295BD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937600"/>
        <c:axId val="132939136"/>
      </c:lineChart>
      <c:catAx>
        <c:axId val="132937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32939136"/>
        <c:crosses val="autoZero"/>
        <c:auto val="1"/>
        <c:lblAlgn val="ctr"/>
        <c:lblOffset val="100"/>
        <c:noMultiLvlLbl val="0"/>
      </c:catAx>
      <c:valAx>
        <c:axId val="132939136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人數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32937600"/>
        <c:crosses val="autoZero"/>
        <c:crossBetween val="between"/>
      </c:valAx>
      <c:spPr>
        <a:ln w="38100"/>
      </c:spPr>
    </c:plotArea>
    <c:legend>
      <c:legendPos val="r"/>
      <c:overlay val="0"/>
      <c:txPr>
        <a:bodyPr/>
        <a:lstStyle/>
        <a:p>
          <a:pPr>
            <a:defRPr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b="1"/>
      </a:pPr>
      <a:endParaRPr lang="zh-TW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100-107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期初預警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學業高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風險人數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2103446839240085"/>
          <c:y val="0.16725411920043073"/>
          <c:w val="0.65965689269819694"/>
          <c:h val="0.70175082042166259"/>
        </c:manualLayout>
      </c:layout>
      <c:lineChart>
        <c:grouping val="standard"/>
        <c:varyColors val="0"/>
        <c:ser>
          <c:idx val="0"/>
          <c:order val="0"/>
          <c:tx>
            <c:strRef>
              <c:f>'100-107期初雙線'!$B$3</c:f>
              <c:strCache>
                <c:ptCount val="1"/>
                <c:pt idx="0">
                  <c:v>上學期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"/>
              <c:layout>
                <c:manualLayout>
                  <c:x val="-4.752990303979357E-2"/>
                  <c:y val="3.647971340158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9C-4DD4-8AE3-C349148093A1}"/>
                </c:ext>
              </c:extLst>
            </c:dLbl>
            <c:dLbl>
              <c:idx val="2"/>
              <c:layout>
                <c:manualLayout>
                  <c:x val="-5.2532833020637902E-2"/>
                  <c:y val="3.283174206142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9C-4DD4-8AE3-C349148093A1}"/>
                </c:ext>
              </c:extLst>
            </c:dLbl>
            <c:dLbl>
              <c:idx val="3"/>
              <c:layout>
                <c:manualLayout>
                  <c:x val="-4.5028142589118199E-2"/>
                  <c:y val="4.742362742205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9C-4DD4-8AE3-C349148093A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en-US" smtClean="0"/>
                      <a:t>80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9C-4DD4-8AE3-C34914809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'100-107期初雙線'!$C$2:$J$2</c:f>
              <c:strCache>
                <c:ptCount val="8"/>
                <c:pt idx="0">
                  <c:v>100學期</c:v>
                </c:pt>
                <c:pt idx="1">
                  <c:v>101學年度</c:v>
                </c:pt>
                <c:pt idx="2">
                  <c:v>102學年度</c:v>
                </c:pt>
                <c:pt idx="3">
                  <c:v>103學年度</c:v>
                </c:pt>
                <c:pt idx="4">
                  <c:v>104學年度</c:v>
                </c:pt>
                <c:pt idx="5">
                  <c:v>105學年度</c:v>
                </c:pt>
                <c:pt idx="6">
                  <c:v>106學年度</c:v>
                </c:pt>
                <c:pt idx="7">
                  <c:v>107學年度</c:v>
                </c:pt>
              </c:strCache>
            </c:strRef>
          </c:cat>
          <c:val>
            <c:numRef>
              <c:f>'100-107期初雙線'!$C$3:$J$3</c:f>
              <c:numCache>
                <c:formatCode>General</c:formatCode>
                <c:ptCount val="8"/>
                <c:pt idx="0">
                  <c:v>190</c:v>
                </c:pt>
                <c:pt idx="1">
                  <c:v>137</c:v>
                </c:pt>
                <c:pt idx="2">
                  <c:v>112</c:v>
                </c:pt>
                <c:pt idx="3">
                  <c:v>88</c:v>
                </c:pt>
                <c:pt idx="4">
                  <c:v>88</c:v>
                </c:pt>
                <c:pt idx="5">
                  <c:v>107</c:v>
                </c:pt>
                <c:pt idx="6">
                  <c:v>70</c:v>
                </c:pt>
                <c:pt idx="7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9C-4DD4-8AE3-C349148093A1}"/>
            </c:ext>
          </c:extLst>
        </c:ser>
        <c:ser>
          <c:idx val="1"/>
          <c:order val="1"/>
          <c:tx>
            <c:strRef>
              <c:f>'100-107期初雙線'!$B$4</c:f>
              <c:strCache>
                <c:ptCount val="1"/>
                <c:pt idx="0">
                  <c:v>下學期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3.5021888680425266E-2"/>
                  <c:y val="-1.823985670079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9C-4DD4-8AE3-C349148093A1}"/>
                </c:ext>
              </c:extLst>
            </c:dLbl>
            <c:dLbl>
              <c:idx val="4"/>
              <c:layout>
                <c:manualLayout>
                  <c:x val="-1.2214133610657159E-2"/>
                  <c:y val="-3.73071406622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9C-4DD4-8AE3-C349148093A1}"/>
                </c:ext>
              </c:extLst>
            </c:dLbl>
            <c:dLbl>
              <c:idx val="5"/>
              <c:layout>
                <c:manualLayout>
                  <c:x val="-3.3542976939203356E-2"/>
                  <c:y val="5.671245806920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9C-4DD4-8AE3-C34914809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'100-107期初雙線'!$C$2:$J$2</c:f>
              <c:strCache>
                <c:ptCount val="8"/>
                <c:pt idx="0">
                  <c:v>100學期</c:v>
                </c:pt>
                <c:pt idx="1">
                  <c:v>101學年度</c:v>
                </c:pt>
                <c:pt idx="2">
                  <c:v>102學年度</c:v>
                </c:pt>
                <c:pt idx="3">
                  <c:v>103學年度</c:v>
                </c:pt>
                <c:pt idx="4">
                  <c:v>104學年度</c:v>
                </c:pt>
                <c:pt idx="5">
                  <c:v>105學年度</c:v>
                </c:pt>
                <c:pt idx="6">
                  <c:v>106學年度</c:v>
                </c:pt>
                <c:pt idx="7">
                  <c:v>107學年度</c:v>
                </c:pt>
              </c:strCache>
            </c:strRef>
          </c:cat>
          <c:val>
            <c:numRef>
              <c:f>'100-107期初雙線'!$C$4:$J$4</c:f>
              <c:numCache>
                <c:formatCode>General</c:formatCode>
                <c:ptCount val="8"/>
                <c:pt idx="0">
                  <c:v>166</c:v>
                </c:pt>
                <c:pt idx="1">
                  <c:v>159</c:v>
                </c:pt>
                <c:pt idx="2">
                  <c:v>112</c:v>
                </c:pt>
                <c:pt idx="3">
                  <c:v>138</c:v>
                </c:pt>
                <c:pt idx="4">
                  <c:v>106</c:v>
                </c:pt>
                <c:pt idx="5">
                  <c:v>93</c:v>
                </c:pt>
                <c:pt idx="6">
                  <c:v>81</c:v>
                </c:pt>
                <c:pt idx="7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9C-4DD4-8AE3-C34914809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765760"/>
        <c:axId val="140992896"/>
      </c:lineChart>
      <c:catAx>
        <c:axId val="133765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40992896"/>
        <c:crosses val="autoZero"/>
        <c:auto val="1"/>
        <c:lblAlgn val="ctr"/>
        <c:lblOffset val="100"/>
        <c:noMultiLvlLbl val="0"/>
      </c:catAx>
      <c:valAx>
        <c:axId val="140992896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人數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33765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r>
              <a:rPr lang="en-US" sz="1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100-10</a:t>
            </a:r>
            <a:r>
              <a:rPr lang="en-US" altLang="zh-TW" sz="1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預警</a:t>
            </a:r>
            <a:r>
              <a:rPr lang="zh-TW" sz="1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學業高風險人數統計</a:t>
            </a:r>
          </a:p>
        </c:rich>
      </c:tx>
      <c:layout>
        <c:manualLayout>
          <c:xMode val="edge"/>
          <c:yMode val="edge"/>
          <c:x val="7.0646197573404318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074573599772342"/>
          <c:y val="0.15932867263196387"/>
          <c:w val="0.61234766323217749"/>
          <c:h val="0.65786881884111059"/>
        </c:manualLayout>
      </c:layout>
      <c:lineChart>
        <c:grouping val="standard"/>
        <c:varyColors val="0"/>
        <c:ser>
          <c:idx val="0"/>
          <c:order val="0"/>
          <c:tx>
            <c:strRef>
              <c:f>'[100-107期中高風險學生人數統計.xlsx]柱狀+雙線圖'!$C$36</c:f>
              <c:strCache>
                <c:ptCount val="1"/>
                <c:pt idx="0">
                  <c:v>上學期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1"/>
              <c:layout>
                <c:manualLayout>
                  <c:x val="-1.0875475802066341E-2"/>
                  <c:y val="-1.5571773769101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9D-4A2D-A5FF-7488A029CF15}"/>
                </c:ext>
              </c:extLst>
            </c:dLbl>
            <c:dLbl>
              <c:idx val="2"/>
              <c:layout>
                <c:manualLayout>
                  <c:x val="-1.5225666122892877E-2"/>
                  <c:y val="-3.892943442275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9D-4A2D-A5FF-7488A029CF15}"/>
                </c:ext>
              </c:extLst>
            </c:dLbl>
            <c:dLbl>
              <c:idx val="3"/>
              <c:layout>
                <c:manualLayout>
                  <c:x val="-3.6976617727025554E-2"/>
                  <c:y val="-4.6715321307305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9D-4A2D-A5FF-7488A029CF15}"/>
                </c:ext>
              </c:extLst>
            </c:dLbl>
            <c:dLbl>
              <c:idx val="4"/>
              <c:layout>
                <c:manualLayout>
                  <c:x val="-3.9151712887438822E-2"/>
                  <c:y val="-2.725060409592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9D-4A2D-A5FF-7488A029CF15}"/>
                </c:ext>
              </c:extLst>
            </c:dLbl>
            <c:dLbl>
              <c:idx val="5"/>
              <c:layout>
                <c:manualLayout>
                  <c:x val="-4.3148619438888078E-2"/>
                  <c:y val="6.2287095076407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9D-4A2D-A5FF-7488A029CF15}"/>
                </c:ext>
              </c:extLst>
            </c:dLbl>
            <c:spPr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'[100-107期中高風險學生人數統計.xlsx]柱狀+雙線圖'!$D$35:$K$35</c:f>
              <c:strCache>
                <c:ptCount val="8"/>
                <c:pt idx="0">
                  <c:v>100學年度</c:v>
                </c:pt>
                <c:pt idx="1">
                  <c:v>101學年度</c:v>
                </c:pt>
                <c:pt idx="2">
                  <c:v>102學年度</c:v>
                </c:pt>
                <c:pt idx="3">
                  <c:v>103學年度</c:v>
                </c:pt>
                <c:pt idx="4">
                  <c:v>104學年度</c:v>
                </c:pt>
                <c:pt idx="5">
                  <c:v>105學年度</c:v>
                </c:pt>
                <c:pt idx="6">
                  <c:v>106學年度</c:v>
                </c:pt>
                <c:pt idx="7">
                  <c:v>107學年度</c:v>
                </c:pt>
              </c:strCache>
            </c:strRef>
          </c:cat>
          <c:val>
            <c:numRef>
              <c:f>'[100-107期中高風險學生人數統計.xlsx]柱狀+雙線圖'!$D$36:$K$36</c:f>
              <c:numCache>
                <c:formatCode>General</c:formatCode>
                <c:ptCount val="8"/>
                <c:pt idx="1">
                  <c:v>28</c:v>
                </c:pt>
                <c:pt idx="2">
                  <c:v>25</c:v>
                </c:pt>
                <c:pt idx="3">
                  <c:v>19</c:v>
                </c:pt>
                <c:pt idx="4">
                  <c:v>36</c:v>
                </c:pt>
                <c:pt idx="5">
                  <c:v>39</c:v>
                </c:pt>
                <c:pt idx="6">
                  <c:v>32</c:v>
                </c:pt>
                <c:pt idx="7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9D-4A2D-A5FF-7488A029CF15}"/>
            </c:ext>
          </c:extLst>
        </c:ser>
        <c:ser>
          <c:idx val="1"/>
          <c:order val="1"/>
          <c:tx>
            <c:strRef>
              <c:f>'[100-107期中高風險學生人數統計.xlsx]柱狀+雙線圖'!$C$37</c:f>
              <c:strCache>
                <c:ptCount val="1"/>
                <c:pt idx="0">
                  <c:v>下學期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4.3501903208265358E-3"/>
                  <c:y val="-3.503649098047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9D-4A2D-A5FF-7488A029CF15}"/>
                </c:ext>
              </c:extLst>
            </c:dLbl>
            <c:dLbl>
              <c:idx val="1"/>
              <c:layout>
                <c:manualLayout>
                  <c:x val="0"/>
                  <c:y val="-3.114354753820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9D-4A2D-A5FF-7488A029CF15}"/>
                </c:ext>
              </c:extLst>
            </c:dLbl>
            <c:dLbl>
              <c:idx val="2"/>
              <c:layout>
                <c:manualLayout>
                  <c:x val="-1.7400761283306143E-2"/>
                  <c:y val="-4.282237786503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9D-4A2D-A5FF-7488A029CF15}"/>
                </c:ext>
              </c:extLst>
            </c:dLbl>
            <c:dLbl>
              <c:idx val="3"/>
              <c:layout>
                <c:manualLayout>
                  <c:x val="-4.3501903208265365E-2"/>
                  <c:y val="-3.892943442275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9D-4A2D-A5FF-7488A029CF15}"/>
                </c:ext>
              </c:extLst>
            </c:dLbl>
            <c:dLbl>
              <c:idx val="4"/>
              <c:layout>
                <c:manualLayout>
                  <c:x val="-5.2202283849918436E-2"/>
                  <c:y val="-2.335766065365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9D-4A2D-A5FF-7488A029CF15}"/>
                </c:ext>
              </c:extLst>
            </c:dLbl>
            <c:dLbl>
              <c:idx val="5"/>
              <c:layout>
                <c:manualLayout>
                  <c:x val="-2.7812900606807012E-2"/>
                  <c:y val="-5.839415163413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9D-4A2D-A5FF-7488A029CF1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altLang="en-US" smtClean="0"/>
                      <a:t>37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9D-4A2D-A5FF-7488A029C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'[100-107期中高風險學生人數統計.xlsx]柱狀+雙線圖'!$D$35:$K$35</c:f>
              <c:strCache>
                <c:ptCount val="8"/>
                <c:pt idx="0">
                  <c:v>100學年度</c:v>
                </c:pt>
                <c:pt idx="1">
                  <c:v>101學年度</c:v>
                </c:pt>
                <c:pt idx="2">
                  <c:v>102學年度</c:v>
                </c:pt>
                <c:pt idx="3">
                  <c:v>103學年度</c:v>
                </c:pt>
                <c:pt idx="4">
                  <c:v>104學年度</c:v>
                </c:pt>
                <c:pt idx="5">
                  <c:v>105學年度</c:v>
                </c:pt>
                <c:pt idx="6">
                  <c:v>106學年度</c:v>
                </c:pt>
                <c:pt idx="7">
                  <c:v>107學年度</c:v>
                </c:pt>
              </c:strCache>
            </c:strRef>
          </c:cat>
          <c:val>
            <c:numRef>
              <c:f>'[100-107期中高風險學生人數統計.xlsx]柱狀+雙線圖'!$D$37:$K$37</c:f>
              <c:numCache>
                <c:formatCode>General</c:formatCode>
                <c:ptCount val="8"/>
                <c:pt idx="0">
                  <c:v>47</c:v>
                </c:pt>
                <c:pt idx="1">
                  <c:v>43</c:v>
                </c:pt>
                <c:pt idx="2">
                  <c:v>33</c:v>
                </c:pt>
                <c:pt idx="3">
                  <c:v>36</c:v>
                </c:pt>
                <c:pt idx="4">
                  <c:v>49</c:v>
                </c:pt>
                <c:pt idx="5">
                  <c:v>39</c:v>
                </c:pt>
                <c:pt idx="6">
                  <c:v>28</c:v>
                </c:pt>
                <c:pt idx="7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C9D-4A2D-A5FF-7488A029C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228608"/>
        <c:axId val="152230144"/>
      </c:lineChart>
      <c:catAx>
        <c:axId val="15222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52230144"/>
        <c:crosses val="autoZero"/>
        <c:auto val="1"/>
        <c:lblAlgn val="ctr"/>
        <c:lblOffset val="100"/>
        <c:noMultiLvlLbl val="0"/>
      </c:catAx>
      <c:valAx>
        <c:axId val="152230144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人數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152228608"/>
        <c:crosses val="autoZero"/>
        <c:crossBetween val="between"/>
      </c:valAx>
      <c:spPr>
        <a:ln w="38100"/>
      </c:spPr>
    </c:plotArea>
    <c:legend>
      <c:legendPos val="r"/>
      <c:overlay val="0"/>
      <c:txPr>
        <a:bodyPr/>
        <a:lstStyle/>
        <a:p>
          <a:pPr>
            <a:defRPr>
              <a:latin typeface="微軟正黑體" panose="020B0604030504040204" pitchFamily="34" charset="-120"/>
              <a:ea typeface="微軟正黑體" panose="020B060403050404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b="1"/>
      </a:pPr>
      <a:endParaRPr lang="zh-TW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4802D-FE29-4B78-AC67-B0A1DD972220}" type="doc">
      <dgm:prSet loTypeId="urn:microsoft.com/office/officeart/2005/8/layout/vList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93D65A6C-4C18-41C8-9D97-9C7536A640B2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線上報名期間</a:t>
          </a:r>
          <a:endParaRPr lang="zh-TW" altLang="en-US" sz="16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88D40FA5-E1AE-42B0-BDE7-6BF6B6414FBF}" type="parTrans" cxnId="{3DBC5D81-0827-4A9B-BE64-54841217D588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0132A7A0-55E5-42F7-B8B9-BD400468BB72}" type="sibTrans" cxnId="{3DBC5D81-0827-4A9B-BE64-54841217D588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594406B5-D1AA-41A6-9C44-75C00CEC6A88}">
      <dgm:prSet phldrT="[文字]" custT="1"/>
      <dgm:spPr/>
      <dgm:t>
        <a:bodyPr anchor="ctr"/>
        <a:lstStyle/>
        <a:p>
          <a:r>
            <a:rPr 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6</a:t>
          </a: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月下旬～</a:t>
          </a:r>
          <a:r>
            <a:rPr lang="en-US" altLang="zh-TW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月上旬</a:t>
          </a:r>
          <a:endParaRPr lang="zh-TW" altLang="en-US" sz="1600" b="1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3FB65FAC-2A95-4CAA-A4EB-E19A4E0DC7EF}" type="parTrans" cxnId="{C03FC82F-E3AE-479F-9823-8170641D17C8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6F18F54E-0390-4162-9C41-F9E2171A4EB6}" type="sibTrans" cxnId="{C03FC82F-E3AE-479F-9823-8170641D17C8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464E2D74-20C3-4118-B797-0F54217B2613}">
      <dgm:prSet phldrT="[文字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公告合於報考資格名單</a:t>
          </a:r>
          <a:endParaRPr lang="zh-TW" altLang="en-US" sz="16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8645756F-974C-481E-B5A2-AFFAFACC786E}" type="parTrans" cxnId="{A14662CB-6D4F-44E4-AA88-F8ABE1E7CA61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FC9AB60E-4D82-4958-AE88-068BF7AD143C}" type="sibTrans" cxnId="{A14662CB-6D4F-44E4-AA88-F8ABE1E7CA61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9932DFAC-7568-4F52-96A6-2D02B4EACB6F}">
      <dgm:prSet phldrT="[文字]" custT="1"/>
      <dgm:spPr/>
      <dgm:t>
        <a:bodyPr anchor="ctr" anchorCtr="0"/>
        <a:lstStyle/>
        <a:p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最遲</a:t>
          </a:r>
          <a:r>
            <a:rPr lang="en-US" altLang="zh-TW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8</a:t>
          </a: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月上旬</a:t>
          </a:r>
          <a:endParaRPr lang="zh-TW" altLang="en-US" sz="1600" b="1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EFA6B1BC-566D-4E49-83D1-ED72FDAC160D}" type="parTrans" cxnId="{15B58075-62AC-4A49-A679-4D145BCEE3F8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FA2E6ED4-EB8B-47AA-822D-6E9695DB82EC}" type="sibTrans" cxnId="{15B58075-62AC-4A49-A679-4D145BCEE3F8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04B238EB-A1A4-48F2-9243-1E86C005EA32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筆試（限醫、牙、藥）</a:t>
          </a:r>
          <a:endParaRPr lang="zh-TW" altLang="en-US" sz="16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57B91825-E6F3-4130-9A00-5C609E041E44}" type="parTrans" cxnId="{68FCB08A-8D67-499A-89C2-DF32C005CCF4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51F550B4-821A-4710-9B12-6A9EE2328099}" type="sibTrans" cxnId="{68FCB08A-8D67-499A-89C2-DF32C005CCF4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E38FDCDC-584D-4BD7-90B5-2AB1BAAD24EE}">
      <dgm:prSet custT="1"/>
      <dgm:spPr/>
      <dgm:t>
        <a:bodyPr anchor="ctr" anchorCtr="0"/>
        <a:lstStyle/>
        <a:p>
          <a:r>
            <a:rPr 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月上旬</a:t>
          </a:r>
          <a:endParaRPr lang="zh-TW" altLang="en-US" sz="1600" b="1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280FFD45-46C4-47C2-BD81-F23CADDF9F98}" type="parTrans" cxnId="{1AFEA56D-154F-44FA-8E32-E766827370C0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55500B04-AFEB-41D5-AFAA-2D449FF3E53A}" type="sibTrans" cxnId="{1AFEA56D-154F-44FA-8E32-E766827370C0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CA5B7614-2905-4038-8ABA-BC1AEA50B29E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放榜</a:t>
          </a:r>
          <a:endParaRPr lang="zh-TW" altLang="en-US" sz="16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BB7A5353-30B4-4F5C-AD59-59CCA4146888}" type="parTrans" cxnId="{0B9E179F-186D-452E-AE9C-2DFD51BA1372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DE4F6F64-EDB8-4EBF-A7DC-6FA9742CF7D2}" type="sibTrans" cxnId="{0B9E179F-186D-452E-AE9C-2DFD51BA1372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9F90F183-4229-415A-8359-15987BB1E6F6}">
      <dgm:prSet custT="1"/>
      <dgm:spPr/>
      <dgm:t>
        <a:bodyPr anchor="ctr" anchorCtr="0"/>
        <a:lstStyle/>
        <a:p>
          <a:r>
            <a:rPr lang="en-US" altLang="zh-TW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月中旬</a:t>
          </a:r>
          <a:endParaRPr lang="zh-TW" altLang="en-US" sz="1600" b="1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EDA500F4-DB65-4C13-904D-2D3CE77E8C6D}" type="parTrans" cxnId="{0A6481C7-A657-4567-8C65-C56A900FBAC4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23366530-0217-4AD7-AB0F-6CD752AAF9BC}" type="sibTrans" cxnId="{0A6481C7-A657-4567-8C65-C56A900FBAC4}">
      <dgm:prSet/>
      <dgm:spPr/>
      <dgm:t>
        <a:bodyPr/>
        <a:lstStyle/>
        <a:p>
          <a:endParaRPr lang="zh-TW" altLang="en-US" sz="16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FEBD71A0-739E-4BCF-83AD-AAEE3228FDFF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面試（各學系詳如簡章）</a:t>
          </a:r>
          <a:endParaRPr lang="zh-TW" altLang="en-US" sz="1600" b="1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2B062049-90F8-4178-B79B-005D6E09D0FE}" type="parTrans" cxnId="{B3E1E29E-1DD5-46DD-BF91-DDB3D77B44E5}">
      <dgm:prSet/>
      <dgm:spPr/>
      <dgm:t>
        <a:bodyPr/>
        <a:lstStyle/>
        <a:p>
          <a:endParaRPr lang="zh-TW" altLang="en-US" sz="1600"/>
        </a:p>
      </dgm:t>
    </dgm:pt>
    <dgm:pt modelId="{77409FC2-B247-4D60-A1E6-FC777D43515C}" type="sibTrans" cxnId="{B3E1E29E-1DD5-46DD-BF91-DDB3D77B44E5}">
      <dgm:prSet/>
      <dgm:spPr/>
      <dgm:t>
        <a:bodyPr/>
        <a:lstStyle/>
        <a:p>
          <a:endParaRPr lang="zh-TW" altLang="en-US" sz="1600"/>
        </a:p>
      </dgm:t>
    </dgm:pt>
    <dgm:pt modelId="{A4B62EFE-4BCF-43B2-8E68-9EE695A5BAFF}">
      <dgm:prSet custT="1"/>
      <dgm:spPr/>
      <dgm:t>
        <a:bodyPr/>
        <a:lstStyle/>
        <a:p>
          <a:r>
            <a:rPr lang="en-US" altLang="zh-TW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月中旬～</a:t>
          </a:r>
          <a:r>
            <a:rPr lang="en-US" altLang="zh-TW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月下旬</a:t>
          </a:r>
          <a:endParaRPr lang="zh-TW" altLang="en-US" sz="1600" b="1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gm:t>
    </dgm:pt>
    <dgm:pt modelId="{74C3F12A-E577-48ED-B36B-FC2841C80003}" type="parTrans" cxnId="{1AECEEFC-9346-490C-A7C5-FDF78A7DAD63}">
      <dgm:prSet/>
      <dgm:spPr/>
      <dgm:t>
        <a:bodyPr/>
        <a:lstStyle/>
        <a:p>
          <a:endParaRPr lang="zh-TW" altLang="en-US" sz="1600"/>
        </a:p>
      </dgm:t>
    </dgm:pt>
    <dgm:pt modelId="{60F5E5D4-496D-4731-BE0B-113AFDF06A86}" type="sibTrans" cxnId="{1AECEEFC-9346-490C-A7C5-FDF78A7DAD63}">
      <dgm:prSet/>
      <dgm:spPr/>
      <dgm:t>
        <a:bodyPr/>
        <a:lstStyle/>
        <a:p>
          <a:endParaRPr lang="zh-TW" altLang="en-US" sz="1600"/>
        </a:p>
      </dgm:t>
    </dgm:pt>
    <dgm:pt modelId="{442CF39F-F34D-4328-B284-4265DE4EB586}" type="pres">
      <dgm:prSet presAssocID="{63E4802D-FE29-4B78-AC67-B0A1DD9722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08381C0-1A3A-49E7-9C0C-A627456AFD42}" type="pres">
      <dgm:prSet presAssocID="{93D65A6C-4C18-41C8-9D97-9C7536A640B2}" presName="linNode" presStyleCnt="0"/>
      <dgm:spPr/>
    </dgm:pt>
    <dgm:pt modelId="{41559B74-3689-4CAC-BFA4-E399D4263E77}" type="pres">
      <dgm:prSet presAssocID="{93D65A6C-4C18-41C8-9D97-9C7536A640B2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2C2153-BE86-4A96-8FD9-12B03E4D4C84}" type="pres">
      <dgm:prSet presAssocID="{93D65A6C-4C18-41C8-9D97-9C7536A640B2}" presName="childShp" presStyleLbl="bgAccFollowNode1" presStyleIdx="0" presStyleCnt="5" custScaleY="1341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9EDDDE-6009-40F5-ADFF-9531D346E880}" type="pres">
      <dgm:prSet presAssocID="{0132A7A0-55E5-42F7-B8B9-BD400468BB72}" presName="spacing" presStyleCnt="0"/>
      <dgm:spPr/>
    </dgm:pt>
    <dgm:pt modelId="{2A395D76-B69B-47E6-AE15-3805AA618563}" type="pres">
      <dgm:prSet presAssocID="{464E2D74-20C3-4118-B797-0F54217B2613}" presName="linNode" presStyleCnt="0"/>
      <dgm:spPr/>
    </dgm:pt>
    <dgm:pt modelId="{37EAC712-44B1-4233-AA30-977011E9C7C8}" type="pres">
      <dgm:prSet presAssocID="{464E2D74-20C3-4118-B797-0F54217B2613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8392C3-523F-4125-BDC0-77724B1E04AA}" type="pres">
      <dgm:prSet presAssocID="{464E2D74-20C3-4118-B797-0F54217B2613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D08A46-CEFF-4929-9A76-16F472189A2B}" type="pres">
      <dgm:prSet presAssocID="{FC9AB60E-4D82-4958-AE88-068BF7AD143C}" presName="spacing" presStyleCnt="0"/>
      <dgm:spPr/>
    </dgm:pt>
    <dgm:pt modelId="{33308BF7-57AE-473B-B543-3E7A1BAA76F8}" type="pres">
      <dgm:prSet presAssocID="{04B238EB-A1A4-48F2-9243-1E86C005EA32}" presName="linNode" presStyleCnt="0"/>
      <dgm:spPr/>
    </dgm:pt>
    <dgm:pt modelId="{F6EF8146-8A5A-44D7-8470-8144E0A132E7}" type="pres">
      <dgm:prSet presAssocID="{04B238EB-A1A4-48F2-9243-1E86C005EA32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C80AC1-386D-4ACA-974D-B09E46AF6AC5}" type="pres">
      <dgm:prSet presAssocID="{04B238EB-A1A4-48F2-9243-1E86C005EA32}" presName="childShp" presStyleLbl="bgAccFollowNode1" presStyleIdx="2" presStyleCnt="5" custLinFactNeighborX="100" custLinFactNeighborY="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BABD63-0D64-49B8-86F6-62A8CD56C365}" type="pres">
      <dgm:prSet presAssocID="{51F550B4-821A-4710-9B12-6A9EE2328099}" presName="spacing" presStyleCnt="0"/>
      <dgm:spPr/>
    </dgm:pt>
    <dgm:pt modelId="{8FA3A70F-D32F-4F70-ABCB-E3EE44EE4586}" type="pres">
      <dgm:prSet presAssocID="{FEBD71A0-739E-4BCF-83AD-AAEE3228FDFF}" presName="linNode" presStyleCnt="0"/>
      <dgm:spPr/>
    </dgm:pt>
    <dgm:pt modelId="{3DF5C8DB-1251-4645-882C-3BDB307E314D}" type="pres">
      <dgm:prSet presAssocID="{FEBD71A0-739E-4BCF-83AD-AAEE3228FDFF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0CCB27-291D-477D-B9A4-C547DAF759F8}" type="pres">
      <dgm:prSet presAssocID="{FEBD71A0-739E-4BCF-83AD-AAEE3228FDFF}" presName="childShp" presStyleLbl="bgAccFollowNode1" presStyleIdx="3" presStyleCnt="5" custLinFactNeighborY="-83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D71E31-CC77-4115-903D-5CA16360D4BD}" type="pres">
      <dgm:prSet presAssocID="{77409FC2-B247-4D60-A1E6-FC777D43515C}" presName="spacing" presStyleCnt="0"/>
      <dgm:spPr/>
    </dgm:pt>
    <dgm:pt modelId="{0AB7A0F4-1593-467C-A2D5-8319A0D0DBC5}" type="pres">
      <dgm:prSet presAssocID="{CA5B7614-2905-4038-8ABA-BC1AEA50B29E}" presName="linNode" presStyleCnt="0"/>
      <dgm:spPr/>
    </dgm:pt>
    <dgm:pt modelId="{A2499428-BD75-427B-B31C-B0C318FF05C8}" type="pres">
      <dgm:prSet presAssocID="{CA5B7614-2905-4038-8ABA-BC1AEA50B29E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4D62BC-E8DD-4D4B-AA15-47C1FE427416}" type="pres">
      <dgm:prSet presAssocID="{CA5B7614-2905-4038-8ABA-BC1AEA50B29E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6481C7-A657-4567-8C65-C56A900FBAC4}" srcId="{04B238EB-A1A4-48F2-9243-1E86C005EA32}" destId="{9F90F183-4229-415A-8359-15987BB1E6F6}" srcOrd="0" destOrd="0" parTransId="{EDA500F4-DB65-4C13-904D-2D3CE77E8C6D}" sibTransId="{23366530-0217-4AD7-AB0F-6CD752AAF9BC}"/>
    <dgm:cxn modelId="{2FA64ED8-5129-417E-A020-84FB2C38D786}" type="presOf" srcId="{9932DFAC-7568-4F52-96A6-2D02B4EACB6F}" destId="{1D4D62BC-E8DD-4D4B-AA15-47C1FE427416}" srcOrd="0" destOrd="0" presId="urn:microsoft.com/office/officeart/2005/8/layout/vList6"/>
    <dgm:cxn modelId="{68FCB08A-8D67-499A-89C2-DF32C005CCF4}" srcId="{63E4802D-FE29-4B78-AC67-B0A1DD972220}" destId="{04B238EB-A1A4-48F2-9243-1E86C005EA32}" srcOrd="2" destOrd="0" parTransId="{57B91825-E6F3-4130-9A00-5C609E041E44}" sibTransId="{51F550B4-821A-4710-9B12-6A9EE2328099}"/>
    <dgm:cxn modelId="{0B9E179F-186D-452E-AE9C-2DFD51BA1372}" srcId="{63E4802D-FE29-4B78-AC67-B0A1DD972220}" destId="{CA5B7614-2905-4038-8ABA-BC1AEA50B29E}" srcOrd="4" destOrd="0" parTransId="{BB7A5353-30B4-4F5C-AD59-59CCA4146888}" sibTransId="{DE4F6F64-EDB8-4EBF-A7DC-6FA9742CF7D2}"/>
    <dgm:cxn modelId="{E501977A-1ACD-4CE5-8813-6D8C02E23CAD}" type="presOf" srcId="{A4B62EFE-4BCF-43B2-8E68-9EE695A5BAFF}" destId="{4C0CCB27-291D-477D-B9A4-C547DAF759F8}" srcOrd="0" destOrd="0" presId="urn:microsoft.com/office/officeart/2005/8/layout/vList6"/>
    <dgm:cxn modelId="{B955465A-F412-4FCC-849D-D0FA044510D1}" type="presOf" srcId="{93D65A6C-4C18-41C8-9D97-9C7536A640B2}" destId="{41559B74-3689-4CAC-BFA4-E399D4263E77}" srcOrd="0" destOrd="0" presId="urn:microsoft.com/office/officeart/2005/8/layout/vList6"/>
    <dgm:cxn modelId="{93144CBE-9E37-4A79-81D3-51FA11317459}" type="presOf" srcId="{04B238EB-A1A4-48F2-9243-1E86C005EA32}" destId="{F6EF8146-8A5A-44D7-8470-8144E0A132E7}" srcOrd="0" destOrd="0" presId="urn:microsoft.com/office/officeart/2005/8/layout/vList6"/>
    <dgm:cxn modelId="{101B6C28-7234-47A6-85C3-6E834A6F3534}" type="presOf" srcId="{CA5B7614-2905-4038-8ABA-BC1AEA50B29E}" destId="{A2499428-BD75-427B-B31C-B0C318FF05C8}" srcOrd="0" destOrd="0" presId="urn:microsoft.com/office/officeart/2005/8/layout/vList6"/>
    <dgm:cxn modelId="{BB587542-1B5D-427E-A48B-0C6B83D99FBD}" type="presOf" srcId="{FEBD71A0-739E-4BCF-83AD-AAEE3228FDFF}" destId="{3DF5C8DB-1251-4645-882C-3BDB307E314D}" srcOrd="0" destOrd="0" presId="urn:microsoft.com/office/officeart/2005/8/layout/vList6"/>
    <dgm:cxn modelId="{14181C67-FB60-419E-86C9-8C812FB7C83A}" type="presOf" srcId="{9F90F183-4229-415A-8359-15987BB1E6F6}" destId="{6DC80AC1-386D-4ACA-974D-B09E46AF6AC5}" srcOrd="0" destOrd="0" presId="urn:microsoft.com/office/officeart/2005/8/layout/vList6"/>
    <dgm:cxn modelId="{60968621-C11D-4252-BFC6-D5D215B0D576}" type="presOf" srcId="{594406B5-D1AA-41A6-9C44-75C00CEC6A88}" destId="{452C2153-BE86-4A96-8FD9-12B03E4D4C84}" srcOrd="0" destOrd="0" presId="urn:microsoft.com/office/officeart/2005/8/layout/vList6"/>
    <dgm:cxn modelId="{FE5A20D7-3126-4964-85B2-C6900A4B942E}" type="presOf" srcId="{E38FDCDC-584D-4BD7-90B5-2AB1BAAD24EE}" destId="{4F8392C3-523F-4125-BDC0-77724B1E04AA}" srcOrd="0" destOrd="0" presId="urn:microsoft.com/office/officeart/2005/8/layout/vList6"/>
    <dgm:cxn modelId="{1AFEA56D-154F-44FA-8E32-E766827370C0}" srcId="{464E2D74-20C3-4118-B797-0F54217B2613}" destId="{E38FDCDC-584D-4BD7-90B5-2AB1BAAD24EE}" srcOrd="0" destOrd="0" parTransId="{280FFD45-46C4-47C2-BD81-F23CADDF9F98}" sibTransId="{55500B04-AFEB-41D5-AFAA-2D449FF3E53A}"/>
    <dgm:cxn modelId="{15B58075-62AC-4A49-A679-4D145BCEE3F8}" srcId="{CA5B7614-2905-4038-8ABA-BC1AEA50B29E}" destId="{9932DFAC-7568-4F52-96A6-2D02B4EACB6F}" srcOrd="0" destOrd="0" parTransId="{EFA6B1BC-566D-4E49-83D1-ED72FDAC160D}" sibTransId="{FA2E6ED4-EB8B-47AA-822D-6E9695DB82EC}"/>
    <dgm:cxn modelId="{A14662CB-6D4F-44E4-AA88-F8ABE1E7CA61}" srcId="{63E4802D-FE29-4B78-AC67-B0A1DD972220}" destId="{464E2D74-20C3-4118-B797-0F54217B2613}" srcOrd="1" destOrd="0" parTransId="{8645756F-974C-481E-B5A2-AFFAFACC786E}" sibTransId="{FC9AB60E-4D82-4958-AE88-068BF7AD143C}"/>
    <dgm:cxn modelId="{B3E1E29E-1DD5-46DD-BF91-DDB3D77B44E5}" srcId="{63E4802D-FE29-4B78-AC67-B0A1DD972220}" destId="{FEBD71A0-739E-4BCF-83AD-AAEE3228FDFF}" srcOrd="3" destOrd="0" parTransId="{2B062049-90F8-4178-B79B-005D6E09D0FE}" sibTransId="{77409FC2-B247-4D60-A1E6-FC777D43515C}"/>
    <dgm:cxn modelId="{3DBC5D81-0827-4A9B-BE64-54841217D588}" srcId="{63E4802D-FE29-4B78-AC67-B0A1DD972220}" destId="{93D65A6C-4C18-41C8-9D97-9C7536A640B2}" srcOrd="0" destOrd="0" parTransId="{88D40FA5-E1AE-42B0-BDE7-6BF6B6414FBF}" sibTransId="{0132A7A0-55E5-42F7-B8B9-BD400468BB72}"/>
    <dgm:cxn modelId="{D1044ACE-B51A-4102-854B-18CBE9FA9DAE}" type="presOf" srcId="{63E4802D-FE29-4B78-AC67-B0A1DD972220}" destId="{442CF39F-F34D-4328-B284-4265DE4EB586}" srcOrd="0" destOrd="0" presId="urn:microsoft.com/office/officeart/2005/8/layout/vList6"/>
    <dgm:cxn modelId="{1AECEEFC-9346-490C-A7C5-FDF78A7DAD63}" srcId="{FEBD71A0-739E-4BCF-83AD-AAEE3228FDFF}" destId="{A4B62EFE-4BCF-43B2-8E68-9EE695A5BAFF}" srcOrd="0" destOrd="0" parTransId="{74C3F12A-E577-48ED-B36B-FC2841C80003}" sibTransId="{60F5E5D4-496D-4731-BE0B-113AFDF06A86}"/>
    <dgm:cxn modelId="{C03FC82F-E3AE-479F-9823-8170641D17C8}" srcId="{93D65A6C-4C18-41C8-9D97-9C7536A640B2}" destId="{594406B5-D1AA-41A6-9C44-75C00CEC6A88}" srcOrd="0" destOrd="0" parTransId="{3FB65FAC-2A95-4CAA-A4EB-E19A4E0DC7EF}" sibTransId="{6F18F54E-0390-4162-9C41-F9E2171A4EB6}"/>
    <dgm:cxn modelId="{59F60CE0-73FA-4FA4-9F5D-B6A65ECFF4B6}" type="presOf" srcId="{464E2D74-20C3-4118-B797-0F54217B2613}" destId="{37EAC712-44B1-4233-AA30-977011E9C7C8}" srcOrd="0" destOrd="0" presId="urn:microsoft.com/office/officeart/2005/8/layout/vList6"/>
    <dgm:cxn modelId="{5A36A2CA-9983-4B1E-9CEC-83850E00CFD2}" type="presParOf" srcId="{442CF39F-F34D-4328-B284-4265DE4EB586}" destId="{308381C0-1A3A-49E7-9C0C-A627456AFD42}" srcOrd="0" destOrd="0" presId="urn:microsoft.com/office/officeart/2005/8/layout/vList6"/>
    <dgm:cxn modelId="{C315EBCB-5310-49CE-AF12-63CB36725671}" type="presParOf" srcId="{308381C0-1A3A-49E7-9C0C-A627456AFD42}" destId="{41559B74-3689-4CAC-BFA4-E399D4263E77}" srcOrd="0" destOrd="0" presId="urn:microsoft.com/office/officeart/2005/8/layout/vList6"/>
    <dgm:cxn modelId="{0A7C0C3B-83DB-4FE7-A1FA-A2BD50F56323}" type="presParOf" srcId="{308381C0-1A3A-49E7-9C0C-A627456AFD42}" destId="{452C2153-BE86-4A96-8FD9-12B03E4D4C84}" srcOrd="1" destOrd="0" presId="urn:microsoft.com/office/officeart/2005/8/layout/vList6"/>
    <dgm:cxn modelId="{C6674009-25F9-482D-B097-E9D91CC0C660}" type="presParOf" srcId="{442CF39F-F34D-4328-B284-4265DE4EB586}" destId="{869EDDDE-6009-40F5-ADFF-9531D346E880}" srcOrd="1" destOrd="0" presId="urn:microsoft.com/office/officeart/2005/8/layout/vList6"/>
    <dgm:cxn modelId="{9743D2C3-34E9-4CD4-B0D7-061C9E2F67EB}" type="presParOf" srcId="{442CF39F-F34D-4328-B284-4265DE4EB586}" destId="{2A395D76-B69B-47E6-AE15-3805AA618563}" srcOrd="2" destOrd="0" presId="urn:microsoft.com/office/officeart/2005/8/layout/vList6"/>
    <dgm:cxn modelId="{0D599CDB-FD4E-478A-BCB5-6603DE2A9DD6}" type="presParOf" srcId="{2A395D76-B69B-47E6-AE15-3805AA618563}" destId="{37EAC712-44B1-4233-AA30-977011E9C7C8}" srcOrd="0" destOrd="0" presId="urn:microsoft.com/office/officeart/2005/8/layout/vList6"/>
    <dgm:cxn modelId="{1D0A29E7-03F1-4E46-98F8-90E9A6FDF473}" type="presParOf" srcId="{2A395D76-B69B-47E6-AE15-3805AA618563}" destId="{4F8392C3-523F-4125-BDC0-77724B1E04AA}" srcOrd="1" destOrd="0" presId="urn:microsoft.com/office/officeart/2005/8/layout/vList6"/>
    <dgm:cxn modelId="{10C01E51-51DF-4143-935B-EFA0A706CA1B}" type="presParOf" srcId="{442CF39F-F34D-4328-B284-4265DE4EB586}" destId="{F2D08A46-CEFF-4929-9A76-16F472189A2B}" srcOrd="3" destOrd="0" presId="urn:microsoft.com/office/officeart/2005/8/layout/vList6"/>
    <dgm:cxn modelId="{CD798812-7FB0-4EDC-A81F-F853D07D9C43}" type="presParOf" srcId="{442CF39F-F34D-4328-B284-4265DE4EB586}" destId="{33308BF7-57AE-473B-B543-3E7A1BAA76F8}" srcOrd="4" destOrd="0" presId="urn:microsoft.com/office/officeart/2005/8/layout/vList6"/>
    <dgm:cxn modelId="{CF7C983D-1F46-486A-8BDE-F2CD2C12A184}" type="presParOf" srcId="{33308BF7-57AE-473B-B543-3E7A1BAA76F8}" destId="{F6EF8146-8A5A-44D7-8470-8144E0A132E7}" srcOrd="0" destOrd="0" presId="urn:microsoft.com/office/officeart/2005/8/layout/vList6"/>
    <dgm:cxn modelId="{6F223FA4-8B87-40E1-89A0-C4D6D5753D23}" type="presParOf" srcId="{33308BF7-57AE-473B-B543-3E7A1BAA76F8}" destId="{6DC80AC1-386D-4ACA-974D-B09E46AF6AC5}" srcOrd="1" destOrd="0" presId="urn:microsoft.com/office/officeart/2005/8/layout/vList6"/>
    <dgm:cxn modelId="{1DBC09EA-627E-4060-98C7-8B27DCCB405C}" type="presParOf" srcId="{442CF39F-F34D-4328-B284-4265DE4EB586}" destId="{DEBABD63-0D64-49B8-86F6-62A8CD56C365}" srcOrd="5" destOrd="0" presId="urn:microsoft.com/office/officeart/2005/8/layout/vList6"/>
    <dgm:cxn modelId="{83128C3D-3E2E-426E-BA39-A9BD3A5BBBE7}" type="presParOf" srcId="{442CF39F-F34D-4328-B284-4265DE4EB586}" destId="{8FA3A70F-D32F-4F70-ABCB-E3EE44EE4586}" srcOrd="6" destOrd="0" presId="urn:microsoft.com/office/officeart/2005/8/layout/vList6"/>
    <dgm:cxn modelId="{FA50ACE4-FD2B-4C52-A3D3-054B8196CFF0}" type="presParOf" srcId="{8FA3A70F-D32F-4F70-ABCB-E3EE44EE4586}" destId="{3DF5C8DB-1251-4645-882C-3BDB307E314D}" srcOrd="0" destOrd="0" presId="urn:microsoft.com/office/officeart/2005/8/layout/vList6"/>
    <dgm:cxn modelId="{20B8E365-7718-4D22-9BC3-311A8000C0FB}" type="presParOf" srcId="{8FA3A70F-D32F-4F70-ABCB-E3EE44EE4586}" destId="{4C0CCB27-291D-477D-B9A4-C547DAF759F8}" srcOrd="1" destOrd="0" presId="urn:microsoft.com/office/officeart/2005/8/layout/vList6"/>
    <dgm:cxn modelId="{5E737C87-8DEA-4097-8486-EF8F3490C34E}" type="presParOf" srcId="{442CF39F-F34D-4328-B284-4265DE4EB586}" destId="{F3D71E31-CC77-4115-903D-5CA16360D4BD}" srcOrd="7" destOrd="0" presId="urn:microsoft.com/office/officeart/2005/8/layout/vList6"/>
    <dgm:cxn modelId="{AFE04668-76E1-48C6-B80C-D62C7DCFF182}" type="presParOf" srcId="{442CF39F-F34D-4328-B284-4265DE4EB586}" destId="{0AB7A0F4-1593-467C-A2D5-8319A0D0DBC5}" srcOrd="8" destOrd="0" presId="urn:microsoft.com/office/officeart/2005/8/layout/vList6"/>
    <dgm:cxn modelId="{0720BC10-0279-44C6-8906-D555A8342E0E}" type="presParOf" srcId="{0AB7A0F4-1593-467C-A2D5-8319A0D0DBC5}" destId="{A2499428-BD75-427B-B31C-B0C318FF05C8}" srcOrd="0" destOrd="0" presId="urn:microsoft.com/office/officeart/2005/8/layout/vList6"/>
    <dgm:cxn modelId="{40FAFD5F-44D1-4306-8C78-0B50FE426129}" type="presParOf" srcId="{0AB7A0F4-1593-467C-A2D5-8319A0D0DBC5}" destId="{1D4D62BC-E8DD-4D4B-AA15-47C1FE42741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C2153-BE86-4A96-8FD9-12B03E4D4C84}">
      <dsp:nvSpPr>
        <dsp:cNvPr id="0" name=""/>
        <dsp:cNvSpPr/>
      </dsp:nvSpPr>
      <dsp:spPr>
        <a:xfrm>
          <a:off x="3140315" y="602"/>
          <a:ext cx="4704724" cy="4512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6</a:t>
          </a: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月下旬～</a:t>
          </a:r>
          <a:r>
            <a:rPr lang="en-US" altLang="zh-TW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月上旬</a:t>
          </a:r>
          <a:endParaRPr lang="zh-TW" altLang="en-US" sz="1600" b="1" kern="1200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3140315" y="57010"/>
        <a:ext cx="4535499" cy="338451"/>
      </dsp:txXfrm>
    </dsp:sp>
    <dsp:sp modelId="{41559B74-3689-4CAC-BFA4-E399D4263E77}">
      <dsp:nvSpPr>
        <dsp:cNvPr id="0" name=""/>
        <dsp:cNvSpPr/>
      </dsp:nvSpPr>
      <dsp:spPr>
        <a:xfrm>
          <a:off x="3832" y="57998"/>
          <a:ext cx="3136482" cy="33647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線上報名期間</a:t>
          </a:r>
          <a:endParaRPr lang="zh-TW" alt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20257" y="74423"/>
        <a:ext cx="3103632" cy="303625"/>
      </dsp:txXfrm>
    </dsp:sp>
    <dsp:sp modelId="{4F8392C3-523F-4125-BDC0-77724B1E04AA}">
      <dsp:nvSpPr>
        <dsp:cNvPr id="0" name=""/>
        <dsp:cNvSpPr/>
      </dsp:nvSpPr>
      <dsp:spPr>
        <a:xfrm>
          <a:off x="3139548" y="485517"/>
          <a:ext cx="4709323" cy="336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月上旬</a:t>
          </a:r>
          <a:endParaRPr lang="zh-TW" altLang="en-US" sz="1600" b="1" kern="1200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3139548" y="527576"/>
        <a:ext cx="4583145" cy="252357"/>
      </dsp:txXfrm>
    </dsp:sp>
    <dsp:sp modelId="{37EAC712-44B1-4233-AA30-977011E9C7C8}">
      <dsp:nvSpPr>
        <dsp:cNvPr id="0" name=""/>
        <dsp:cNvSpPr/>
      </dsp:nvSpPr>
      <dsp:spPr>
        <a:xfrm>
          <a:off x="0" y="485517"/>
          <a:ext cx="3139548" cy="33647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公告合於報考資格名單</a:t>
          </a:r>
          <a:endParaRPr lang="zh-TW" alt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16425" y="501942"/>
        <a:ext cx="3106698" cy="303625"/>
      </dsp:txXfrm>
    </dsp:sp>
    <dsp:sp modelId="{6DC80AC1-386D-4ACA-974D-B09E46AF6AC5}">
      <dsp:nvSpPr>
        <dsp:cNvPr id="0" name=""/>
        <dsp:cNvSpPr/>
      </dsp:nvSpPr>
      <dsp:spPr>
        <a:xfrm>
          <a:off x="3139548" y="856327"/>
          <a:ext cx="4709323" cy="336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月中旬</a:t>
          </a:r>
          <a:endParaRPr lang="zh-TW" altLang="en-US" sz="1600" b="1" kern="1200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3139548" y="898386"/>
        <a:ext cx="4583145" cy="252357"/>
      </dsp:txXfrm>
    </dsp:sp>
    <dsp:sp modelId="{F6EF8146-8A5A-44D7-8470-8144E0A132E7}">
      <dsp:nvSpPr>
        <dsp:cNvPr id="0" name=""/>
        <dsp:cNvSpPr/>
      </dsp:nvSpPr>
      <dsp:spPr>
        <a:xfrm>
          <a:off x="0" y="855641"/>
          <a:ext cx="3139548" cy="33647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筆試（限醫、牙、藥）</a:t>
          </a:r>
          <a:endParaRPr lang="zh-TW" alt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16425" y="872066"/>
        <a:ext cx="3106698" cy="303625"/>
      </dsp:txXfrm>
    </dsp:sp>
    <dsp:sp modelId="{4C0CCB27-291D-477D-B9A4-C547DAF759F8}">
      <dsp:nvSpPr>
        <dsp:cNvPr id="0" name=""/>
        <dsp:cNvSpPr/>
      </dsp:nvSpPr>
      <dsp:spPr>
        <a:xfrm>
          <a:off x="3139548" y="1197783"/>
          <a:ext cx="4709323" cy="336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月中旬～</a:t>
          </a:r>
          <a:r>
            <a:rPr lang="en-US" altLang="zh-TW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7</a:t>
          </a: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月下旬</a:t>
          </a:r>
          <a:endParaRPr lang="zh-TW" altLang="en-US" sz="1600" b="1" kern="1200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3139548" y="1239842"/>
        <a:ext cx="4583145" cy="252357"/>
      </dsp:txXfrm>
    </dsp:sp>
    <dsp:sp modelId="{3DF5C8DB-1251-4645-882C-3BDB307E314D}">
      <dsp:nvSpPr>
        <dsp:cNvPr id="0" name=""/>
        <dsp:cNvSpPr/>
      </dsp:nvSpPr>
      <dsp:spPr>
        <a:xfrm>
          <a:off x="0" y="1225764"/>
          <a:ext cx="3139548" cy="33647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面試（各學系詳如簡章）</a:t>
          </a:r>
          <a:endParaRPr lang="zh-TW" alt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16425" y="1242189"/>
        <a:ext cx="3106698" cy="303625"/>
      </dsp:txXfrm>
    </dsp:sp>
    <dsp:sp modelId="{1D4D62BC-E8DD-4D4B-AA15-47C1FE427416}">
      <dsp:nvSpPr>
        <dsp:cNvPr id="0" name=""/>
        <dsp:cNvSpPr/>
      </dsp:nvSpPr>
      <dsp:spPr>
        <a:xfrm>
          <a:off x="3139548" y="1595887"/>
          <a:ext cx="4709323" cy="336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最遲</a:t>
          </a:r>
          <a:r>
            <a:rPr lang="en-US" altLang="zh-TW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8</a:t>
          </a:r>
          <a:r>
            <a:rPr lang="zh-TW" altLang="en-US" sz="1600" b="1" kern="12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月上旬</a:t>
          </a:r>
          <a:endParaRPr lang="zh-TW" altLang="en-US" sz="1600" b="1" kern="1200" dirty="0">
            <a:solidFill>
              <a:schemeClr val="tx2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3139548" y="1637946"/>
        <a:ext cx="4583145" cy="252357"/>
      </dsp:txXfrm>
    </dsp:sp>
    <dsp:sp modelId="{A2499428-BD75-427B-B31C-B0C318FF05C8}">
      <dsp:nvSpPr>
        <dsp:cNvPr id="0" name=""/>
        <dsp:cNvSpPr/>
      </dsp:nvSpPr>
      <dsp:spPr>
        <a:xfrm>
          <a:off x="0" y="1595887"/>
          <a:ext cx="3139548" cy="33647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放榜</a:t>
          </a:r>
          <a:endParaRPr lang="zh-TW" altLang="en-US" sz="1600" b="1" kern="1200" dirty="0">
            <a:solidFill>
              <a:schemeClr val="tx1">
                <a:lumMod val="85000"/>
                <a:lumOff val="1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itchFamily="18" charset="0"/>
          </a:endParaRPr>
        </a:p>
      </dsp:txBody>
      <dsp:txXfrm>
        <a:off x="16425" y="1612312"/>
        <a:ext cx="3106698" cy="303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96" tIns="45749" rIns="91496" bIns="45749" rtlCol="0"/>
          <a:lstStyle>
            <a:lvl1pPr algn="l"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51163" cy="496888"/>
          </a:xfrm>
          <a:prstGeom prst="rect">
            <a:avLst/>
          </a:prstGeom>
        </p:spPr>
        <p:txBody>
          <a:bodyPr vert="horz" wrap="square" lIns="91496" tIns="45749" rIns="91496" bIns="457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36816DAD-6CF3-475A-A805-7D6B2DE467F6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496" tIns="45749" rIns="91496" bIns="45749" rtlCol="0" anchor="b"/>
          <a:lstStyle>
            <a:lvl1pPr algn="l" eaLnBrk="1" hangingPunct="1">
              <a:defRPr sz="120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1928813" y="9440863"/>
            <a:ext cx="2949575" cy="496887"/>
          </a:xfrm>
          <a:prstGeom prst="rect">
            <a:avLst/>
          </a:prstGeom>
        </p:spPr>
        <p:txBody>
          <a:bodyPr vert="horz" wrap="square" lIns="91496" tIns="45749" rIns="91496" bIns="45749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FCB4E7A4-B7FD-48E2-B71B-AE7F67FD7B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96" tIns="45749" rIns="91496" bIns="45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51163" cy="496888"/>
          </a:xfrm>
          <a:prstGeom prst="rect">
            <a:avLst/>
          </a:prstGeom>
        </p:spPr>
        <p:txBody>
          <a:bodyPr vert="horz" wrap="square" lIns="91496" tIns="45749" rIns="91496" bIns="457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F2740D89-8B04-491C-9139-8F86E53DD742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6" tIns="45749" rIns="91496" bIns="45749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96" tIns="45749" rIns="91496" bIns="45749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496" tIns="45749" rIns="91496" bIns="45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51163" cy="496887"/>
          </a:xfrm>
          <a:prstGeom prst="rect">
            <a:avLst/>
          </a:prstGeom>
        </p:spPr>
        <p:txBody>
          <a:bodyPr vert="horz" wrap="square" lIns="91496" tIns="45749" rIns="91496" bIns="45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9D25CE-5C25-4FC5-9CD3-6CA5AFEF2C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9C2B1D7-F21E-4552-BDED-036F5811ECF7}" type="slidenum">
              <a:rPr kumimoji="0" lang="zh-TW" altLang="en-US" smtClean="0">
                <a:latin typeface="Calibri" panose="020F0502020204030204" pitchFamily="34" charset="0"/>
              </a:rPr>
              <a:pPr/>
              <a:t>10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1788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8988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D1E5F67-974C-4B45-A136-D963D9ED4694}" type="slidenum">
              <a:rPr kumimoji="0" lang="zh-TW" altLang="en-US" smtClean="0"/>
              <a:pPr>
                <a:spcBef>
                  <a:spcPct val="0"/>
                </a:spcBef>
              </a:pPr>
              <a:t>23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A2C869B-6F04-4E24-B74C-39B3BD65B106}" type="slidenum">
              <a:rPr kumimoji="0" lang="zh-TW" altLang="en-US" smtClean="0">
                <a:latin typeface="Calibri" panose="020F0502020204030204" pitchFamily="34" charset="0"/>
              </a:rPr>
              <a:pPr/>
              <a:t>11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3CAD98E-4FC1-4DBA-8EE9-4D7BDB5D81D4}" type="slidenum">
              <a:rPr kumimoji="0" lang="zh-TW" altLang="en-US" smtClean="0">
                <a:latin typeface="Calibri" panose="020F0502020204030204" pitchFamily="34" charset="0"/>
              </a:rPr>
              <a:pPr/>
              <a:t>14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486A493-39D0-4338-B498-B775692B5285}" type="slidenum">
              <a:rPr kumimoji="0" lang="zh-TW" altLang="en-US" smtClean="0">
                <a:latin typeface="Calibri" panose="020F0502020204030204" pitchFamily="34" charset="0"/>
              </a:rPr>
              <a:pPr/>
              <a:t>15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E41DF76-6D26-4586-B0E2-A063379CF3F1}" type="slidenum">
              <a:rPr kumimoji="0" lang="zh-TW" altLang="en-US" smtClean="0">
                <a:latin typeface="Calibri" panose="020F0502020204030204" pitchFamily="34" charset="0"/>
              </a:rPr>
              <a:pPr/>
              <a:t>16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A7BA228-972D-4EB6-B409-BF9EF9A22732}" type="slidenum">
              <a:rPr kumimoji="0" lang="zh-TW" altLang="en-US" smtClean="0">
                <a:latin typeface="Calibri" panose="020F0502020204030204" pitchFamily="34" charset="0"/>
              </a:rPr>
              <a:pPr/>
              <a:t>17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FEC7204-CE3C-4F7C-9E12-C1CBEFFEDB86}" type="slidenum">
              <a:rPr kumimoji="0" lang="zh-TW" altLang="en-US" smtClean="0">
                <a:latin typeface="Calibri" panose="020F0502020204030204" pitchFamily="34" charset="0"/>
              </a:rPr>
              <a:pPr/>
              <a:t>18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4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招生組增修</a:t>
            </a:r>
            <a:r>
              <a:rPr lang="en-US" altLang="zh-TW" smtClean="0"/>
              <a:t>108.08.12</a:t>
            </a:r>
            <a:r>
              <a:rPr lang="zh-TW" altLang="en-US" smtClean="0"/>
              <a:t> </a:t>
            </a:r>
            <a:r>
              <a:rPr lang="en-US" altLang="zh-TW" smtClean="0"/>
              <a:t>(108-1</a:t>
            </a:r>
            <a:r>
              <a:rPr lang="zh-TW" altLang="en-US" smtClean="0"/>
              <a:t>草稿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FC6F30F-86DC-4A13-99A2-F50585F6E9F3}" type="slidenum">
              <a:rPr kumimoji="0" lang="zh-TW" altLang="en-US" smtClean="0">
                <a:latin typeface="Calibri" panose="020F0502020204030204" pitchFamily="34" charset="0"/>
              </a:rPr>
              <a:pPr/>
              <a:t>19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94A9AE4-29AD-42D3-B65F-087A2FB05127}" type="slidenum">
              <a:rPr kumimoji="0" lang="zh-TW" altLang="en-US" smtClean="0">
                <a:latin typeface="Calibri" panose="020F0502020204030204" pitchFamily="34" charset="0"/>
              </a:rPr>
              <a:pPr/>
              <a:t>22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2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F5DE-DB49-4FA1-A272-3038352E151A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8D128-79B9-4592-8DB1-F8FEEC2AA2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20175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1133-DA86-4295-A605-0FD9F03FDA45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197C92-4F38-431D-B32B-B8344E0D0B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51546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93E3-4A3C-4F85-A6F0-FDBB1E5B9879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E0235D9-0F9E-4B5C-9552-4545113B15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10655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726-CB57-4C4F-8EEB-7BC6591F5E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913836"/>
      </p:ext>
    </p:extLst>
  </p:cSld>
  <p:clrMapOvr>
    <a:masterClrMapping/>
  </p:clrMapOvr>
  <p:transition spd="slow" advClick="0" advTm="2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2F37-0926-4196-AB2C-C6EA11659A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90700"/>
      </p:ext>
    </p:extLst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3691-4DBD-4159-BEA9-EA6AB93026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570"/>
      </p:ext>
    </p:extLst>
  </p:cSld>
  <p:clrMapOvr>
    <a:masterClrMapping/>
  </p:clrMapOvr>
  <p:transition spd="slow" advClick="0" advTm="2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8ED8-F6D4-425F-B50D-186AC45C0C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85574"/>
      </p:ext>
    </p:extLst>
  </p:cSld>
  <p:clrMapOvr>
    <a:masterClrMapping/>
  </p:clrMapOvr>
  <p:transition spd="slow" advClick="0" advTm="2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CFA5-1EFD-4E00-81E7-DF1B7448D3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939892"/>
      </p:ext>
    </p:extLst>
  </p:cSld>
  <p:clrMapOvr>
    <a:masterClrMapping/>
  </p:clrMapOvr>
  <p:transition spd="slow" advClick="0" advTm="2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D96A-8C82-47EB-BF1F-9F1FAF484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444242"/>
      </p:ext>
    </p:extLst>
  </p:cSld>
  <p:clrMapOvr>
    <a:masterClrMapping/>
  </p:clrMapOvr>
  <p:transition spd="slow" advClick="0" advTm="2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94AD-5D62-4361-9670-3EA8C9CAFD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04589"/>
      </p:ext>
    </p:extLst>
  </p:cSld>
  <p:clrMapOvr>
    <a:masterClrMapping/>
  </p:clrMapOvr>
  <p:transition spd="slow" advClick="0" advTm="2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3"/>
          <p:cNvSpPr/>
          <p:nvPr userDrawn="1"/>
        </p:nvSpPr>
        <p:spPr>
          <a:xfrm>
            <a:off x="357188" y="104775"/>
            <a:ext cx="8429625" cy="11636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397510" y="104397"/>
            <a:ext cx="7886700" cy="1164364"/>
          </a:xfrm>
        </p:spPr>
        <p:txBody>
          <a:bodyPr/>
          <a:lstStyle>
            <a:lvl1pPr>
              <a:defRPr sz="4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F5E4-AAD4-4B3A-B593-48BA154DFA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6378" y="110073"/>
            <a:ext cx="896190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464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343A14CE-101B-49C6-B57B-23D549E08C8E}" type="slidenum">
              <a:rPr kumimoji="0" lang="zh-TW" altLang="en-US" sz="14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kumimoji="0" lang="zh-TW" altLang="en-US" sz="1400" smtClean="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8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2" y="1988844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67A1-00E1-421D-B70E-6319BBA434FA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93396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BDF6-78B4-4B09-B90D-6C08C8178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63518"/>
      </p:ext>
    </p:extLst>
  </p:cSld>
  <p:clrMapOvr>
    <a:masterClrMapping/>
  </p:clrMapOvr>
  <p:transition spd="slow" advClick="0" advTm="2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901C-0104-4437-B25F-9CE6FCBB2E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800678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016A-DE6B-47FC-AD7D-BFAF0E8EF4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39489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3DD6-075A-4BDB-BA64-19F89B3507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04943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81A8-8709-4C3F-93FE-CBCF53733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645532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a0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1763713" y="2133602"/>
            <a:ext cx="6696075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3403-E580-405D-A2FC-7E291C17D565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9065-F14C-4102-B4C3-48E6B0F307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61574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 txBox="1">
            <a:spLocks/>
          </p:cNvSpPr>
          <p:nvPr userDrawn="1"/>
        </p:nvSpPr>
        <p:spPr>
          <a:xfrm>
            <a:off x="7010400" y="651986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B2CD1B96-2648-4747-A09A-2018460989B4}" type="slidenum">
              <a:rPr kumimoji="0" lang="zh-TW" altLang="en-US" sz="14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kumimoji="0" lang="zh-TW" altLang="en-US" sz="1400" smtClean="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7" y="975866"/>
            <a:ext cx="7643192" cy="652934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1" y="1988842"/>
            <a:ext cx="7931224" cy="3993307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CA0B-6F75-43EB-B361-CF8BDDBD0019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90360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DBAC-E3D5-443D-850A-7993CA09EE7D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28FC67C-9DAE-47E8-B3A6-7C7D6C283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5852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41E8-F338-46E3-B9AD-B9EB41728735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9290-7F36-4C51-9EE8-81ED8610F8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092862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E07E-4C8A-4F9B-AB6F-DA9ABB7E47F3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F193C-3B2F-4210-BE87-7E0D5022DB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57921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A382-6B0E-4A78-86FF-DD1C6173D524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9F28C72-FF8A-4F3B-B721-6176F2689B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934323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D268C-7385-40A3-9FFF-3BDCD89C6816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A93939E-7A7D-4E9A-95FC-3FDF5A860E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64162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629B-FFA6-4168-9345-1D40AB50D4A2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BFC0-4325-45FA-B565-DDA8B7FF8C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27385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DE7B-471B-47E2-96D2-F60024CE11F0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A2595-F467-4565-9A61-A4F45E3C77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80217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DBFC-A9F8-4647-9D05-24E75A9D39F2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C2E2DD-6FC1-4AF8-979E-003021D00C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93032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6DDB-AE5A-4108-AA04-1B34E4A9454E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1E4D978-B950-484E-BE68-DA19089F88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403907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CE3C-C4ED-46D8-BF97-B7F249225787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5FB9461-0B5F-425E-9182-39ADE34507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1414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CDAE-0EFF-403D-9B2C-4CE01D1A6FA9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817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4D59-375B-4AEE-BEE9-DCC38895EC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574522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40CE-C866-4E7A-A1D4-F9CB6A27AB17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6557-5D74-4360-AC7A-F77A3ED80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68617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4807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1A01-5B76-4337-AC0E-C51669D1FE25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F87F8D8-8AAF-44B9-B95A-0DA5F3BFC6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13035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D88F-0767-438F-939C-22FAD89D4B39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488" y="63769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C420-44D4-410A-8B7B-A2743BA723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86945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 sz="28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 sz="2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52464-0F30-4076-A5C3-913604EFC77F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3769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FDB5-8BEF-4727-9BDB-F3A1A639F8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15771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495A-3F87-4EB3-B2DC-DD9D83C0D4F3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19865"/>
            <a:ext cx="2133600" cy="365125"/>
          </a:xfrm>
        </p:spPr>
        <p:txBody>
          <a:bodyPr/>
          <a:lstStyle>
            <a:lvl1pPr>
              <a:defRPr sz="14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6021CCA-2BC3-4A09-9D16-FCBF8DF358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71506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4D3705A1-0791-40F7-AEE0-F3FD188B09A7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</a:lstStyle>
          <a:p>
            <a:pPr>
              <a:defRPr/>
            </a:pPr>
            <a:fld id="{5F8E59BA-4F71-45E6-A3C7-474A84C62A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8" descr="a0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7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82" r:id="rId1"/>
    <p:sldLayoutId id="2147492783" r:id="rId2"/>
    <p:sldLayoutId id="2147492784" r:id="rId3"/>
    <p:sldLayoutId id="2147492785" r:id="rId4"/>
    <p:sldLayoutId id="2147492786" r:id="rId5"/>
    <p:sldLayoutId id="2147492787" r:id="rId6"/>
    <p:sldLayoutId id="2147492788" r:id="rId7"/>
    <p:sldLayoutId id="2147492789" r:id="rId8"/>
    <p:sldLayoutId id="2147492790" r:id="rId9"/>
    <p:sldLayoutId id="2147492791" r:id="rId10"/>
    <p:sldLayoutId id="214749279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B4239A-91F2-41E0-AED2-56505748392E}" type="datetimeFigureOut">
              <a:rPr lang="zh-CN" altLang="en-US"/>
              <a:pPr>
                <a:defRPr/>
              </a:pPr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6F1D6E-483A-45D2-8CC2-6A41AD1C42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71" r:id="rId1"/>
    <p:sldLayoutId id="2147492772" r:id="rId2"/>
    <p:sldLayoutId id="2147492773" r:id="rId3"/>
    <p:sldLayoutId id="2147492774" r:id="rId4"/>
    <p:sldLayoutId id="2147492775" r:id="rId5"/>
    <p:sldLayoutId id="2147492776" r:id="rId6"/>
    <p:sldLayoutId id="2147492793" r:id="rId7"/>
    <p:sldLayoutId id="2147492794" r:id="rId8"/>
    <p:sldLayoutId id="2147492777" r:id="rId9"/>
    <p:sldLayoutId id="2147492778" r:id="rId10"/>
    <p:sldLayoutId id="2147492779" r:id="rId11"/>
    <p:sldLayoutId id="2147492780" r:id="rId12"/>
    <p:sldLayoutId id="2147492781" r:id="rId13"/>
  </p:sldLayoutIdLst>
  <p:transition spd="slow" advClick="0" advTm="2000">
    <p:randomBar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新細明體" panose="02020500000000000000" pitchFamily="18" charset="-12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新細明體" panose="02020500000000000000" pitchFamily="18" charset="-12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新細明體" panose="02020500000000000000" pitchFamily="18" charset="-12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新細明體" panose="02020500000000000000" pitchFamily="18" charset="-12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新細明體" panose="02020500000000000000" pitchFamily="18" charset="-12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新細明體" panose="02020500000000000000" pitchFamily="18" charset="-12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新細明體" panose="02020500000000000000" pitchFamily="18" charset="-12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新細明體" panose="02020500000000000000" pitchFamily="18" charset="-12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新細明體" charset="0"/>
              </a:defRPr>
            </a:lvl1pPr>
          </a:lstStyle>
          <a:p>
            <a:pPr>
              <a:defRPr/>
            </a:pPr>
            <a:fld id="{7520F401-F6AA-44D2-997F-E5B248A1937B}" type="datetime1">
              <a:rPr lang="zh-TW" altLang="en-US"/>
              <a:pPr>
                <a:defRPr/>
              </a:pPr>
              <a:t>2019/9/4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defRPr>
            </a:lvl1pPr>
          </a:lstStyle>
          <a:p>
            <a:pPr>
              <a:defRPr/>
            </a:pPr>
            <a:fld id="{2F604901-B901-48E2-9862-7CE1979056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079" name="圖片 8" descr="a0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981077"/>
            <a:ext cx="914400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787900" y="0"/>
            <a:ext cx="4105275" cy="260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795" r:id="rId1"/>
    <p:sldLayoutId id="2147492796" r:id="rId2"/>
    <p:sldLayoutId id="2147492797" r:id="rId3"/>
    <p:sldLayoutId id="2147492798" r:id="rId4"/>
    <p:sldLayoutId id="2147492799" r:id="rId5"/>
    <p:sldLayoutId id="2147492800" r:id="rId6"/>
    <p:sldLayoutId id="2147492801" r:id="rId7"/>
    <p:sldLayoutId id="2147492802" r:id="rId8"/>
    <p:sldLayoutId id="2147492803" r:id="rId9"/>
    <p:sldLayoutId id="2147492804" r:id="rId10"/>
    <p:sldLayoutId id="214749280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Times New Roman" pitchFamily="18" charset="0"/>
          <a:ea typeface="新細明體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kmu.edu.tw/tea/teaaca/teaq2110.php" TargetMode="External"/><Relationship Id="rId2" Type="http://schemas.openxmlformats.org/officeDocument/2006/relationships/hyperlink" Target="https://test.kmu.edu.tw/tea/teaaca/teaq2101.php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ac.kmu.edu.tw/stu/stuaca/stuq0002.php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kmu.edu.tw/tea/teaaca/teaq2110.php" TargetMode="External"/><Relationship Id="rId2" Type="http://schemas.openxmlformats.org/officeDocument/2006/relationships/hyperlink" Target="https://test.kmu.edu.tw/tea/teaaca/teaq2101.php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7463" y="-38100"/>
            <a:ext cx="9269413" cy="1265238"/>
          </a:xfrm>
          <a:prstGeom prst="rect">
            <a:avLst/>
          </a:prstGeom>
          <a:solidFill>
            <a:srgbClr val="1F497D">
              <a:lumMod val="20000"/>
              <a:lumOff val="80000"/>
              <a:alpha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3813" y="11115"/>
            <a:ext cx="1393826" cy="6846887"/>
          </a:xfrm>
          <a:prstGeom prst="rect">
            <a:avLst/>
          </a:prstGeom>
          <a:pattFill prst="pct90">
            <a:fgClr>
              <a:srgbClr val="8BAED9"/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群組 16"/>
          <p:cNvGrpSpPr>
            <a:grpSpLocks/>
          </p:cNvGrpSpPr>
          <p:nvPr/>
        </p:nvGrpSpPr>
        <p:grpSpPr bwMode="auto">
          <a:xfrm>
            <a:off x="-41274" y="1226413"/>
            <a:ext cx="9167813" cy="1364388"/>
            <a:chOff x="-19050" y="3363912"/>
            <a:chExt cx="12211050" cy="1755776"/>
          </a:xfrm>
          <a:pattFill prst="pct50">
            <a:fgClr>
              <a:srgbClr val="0075CC"/>
            </a:fgClr>
            <a:bgClr>
              <a:schemeClr val="bg1"/>
            </a:bgClr>
          </a:pattFill>
        </p:grpSpPr>
        <p:sp>
          <p:nvSpPr>
            <p:cNvPr id="7" name="矩形 6"/>
            <p:cNvSpPr/>
            <p:nvPr/>
          </p:nvSpPr>
          <p:spPr>
            <a:xfrm>
              <a:off x="-19050" y="3363912"/>
              <a:ext cx="12211050" cy="175577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-8466" y="3363912"/>
              <a:ext cx="179917" cy="175577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30725" name="群組 27"/>
          <p:cNvGrpSpPr>
            <a:grpSpLocks/>
          </p:cNvGrpSpPr>
          <p:nvPr/>
        </p:nvGrpSpPr>
        <p:grpSpPr bwMode="auto">
          <a:xfrm>
            <a:off x="1431927" y="1131890"/>
            <a:ext cx="7694613" cy="1273175"/>
            <a:chOff x="1851626" y="987428"/>
            <a:chExt cx="10318149" cy="1699020"/>
          </a:xfrm>
        </p:grpSpPr>
        <p:pic>
          <p:nvPicPr>
            <p:cNvPr id="30739" name="圖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3639" y="993380"/>
              <a:ext cx="3386136" cy="169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0" name="圖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1" y="987428"/>
              <a:ext cx="2434803" cy="16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1" name="圖片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867"/>
            <a:stretch>
              <a:fillRect/>
            </a:stretch>
          </p:blipFill>
          <p:spPr bwMode="auto">
            <a:xfrm>
              <a:off x="4054376" y="987428"/>
              <a:ext cx="2301879" cy="16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2" name="圖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626" y="987428"/>
              <a:ext cx="2256000" cy="16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6" name="圖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314450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-85724" y="2157415"/>
            <a:ext cx="2816225" cy="452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ts val="1350"/>
              </a:lnSpc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高雄醫學大學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1350"/>
              </a:lnSpc>
              <a:defRPr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KAOHSIUNG MEDICAL UNIVERSITY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1181100" y="5727700"/>
            <a:ext cx="79629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-26987" y="5659440"/>
            <a:ext cx="1397001" cy="1365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92213" y="2947990"/>
            <a:ext cx="8102600" cy="1355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kumimoji="0" lang="en-US" altLang="zh-TW" sz="33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kumimoji="0" lang="zh-TW" altLang="en-US" sz="33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學年度導師會議簡報</a:t>
            </a:r>
            <a:endParaRPr kumimoji="0" lang="en-US" altLang="zh-TW" sz="33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5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教務處：近期重要教務資訊宣導</a:t>
            </a:r>
          </a:p>
        </p:txBody>
      </p:sp>
      <p:sp>
        <p:nvSpPr>
          <p:cNvPr id="30731" name="副標題 1"/>
          <p:cNvSpPr txBox="1">
            <a:spLocks/>
          </p:cNvSpPr>
          <p:nvPr/>
        </p:nvSpPr>
        <p:spPr bwMode="auto">
          <a:xfrm>
            <a:off x="2533650" y="4608515"/>
            <a:ext cx="5257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858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zh-TW" altLang="en-US" sz="3000" b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報告人：賴秋蓮教務長</a:t>
            </a:r>
            <a:endParaRPr lang="en-US" altLang="zh-TW" sz="3000" b="1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b="1">
                <a:solidFill>
                  <a:srgbClr val="4E93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dalus" pitchFamily="18" charset="-78"/>
              </a:rPr>
              <a:t>中華民國</a:t>
            </a:r>
            <a:r>
              <a:rPr lang="en-US" altLang="zh-TW" sz="2400" b="1">
                <a:solidFill>
                  <a:srgbClr val="4E93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dalus" pitchFamily="18" charset="-78"/>
              </a:rPr>
              <a:t>108</a:t>
            </a:r>
            <a:r>
              <a:rPr lang="zh-TW" altLang="en-US" sz="2400" b="1">
                <a:solidFill>
                  <a:srgbClr val="4E93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dalus" pitchFamily="18" charset="-78"/>
              </a:rPr>
              <a:t>年</a:t>
            </a:r>
            <a:r>
              <a:rPr lang="en-US" altLang="zh-TW" sz="2400" b="1">
                <a:solidFill>
                  <a:srgbClr val="4E93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dalus" pitchFamily="18" charset="-78"/>
              </a:rPr>
              <a:t>9</a:t>
            </a:r>
            <a:r>
              <a:rPr lang="zh-TW" altLang="en-US" sz="2400" b="1">
                <a:solidFill>
                  <a:srgbClr val="4E93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dalus" pitchFamily="18" charset="-78"/>
              </a:rPr>
              <a:t>月</a:t>
            </a:r>
            <a:r>
              <a:rPr lang="en-US" altLang="zh-TW" sz="2400" b="1">
                <a:solidFill>
                  <a:srgbClr val="4E93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dalus" pitchFamily="18" charset="-78"/>
              </a:rPr>
              <a:t>12</a:t>
            </a:r>
            <a:r>
              <a:rPr lang="zh-TW" altLang="en-US" sz="2400" b="1">
                <a:solidFill>
                  <a:srgbClr val="4E93D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ndalus" pitchFamily="18" charset="-78"/>
              </a:rPr>
              <a:t>日</a:t>
            </a: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2727325" y="4641850"/>
            <a:ext cx="425450" cy="400050"/>
          </a:xfrm>
          <a:custGeom>
            <a:avLst/>
            <a:gdLst>
              <a:gd name="T0" fmla="*/ 2147483647 w 490"/>
              <a:gd name="T1" fmla="*/ 2147483647 h 490"/>
              <a:gd name="T2" fmla="*/ 2147483647 w 490"/>
              <a:gd name="T3" fmla="*/ 2147483647 h 490"/>
              <a:gd name="T4" fmla="*/ 2147483647 w 490"/>
              <a:gd name="T5" fmla="*/ 2147483647 h 490"/>
              <a:gd name="T6" fmla="*/ 2147483647 w 490"/>
              <a:gd name="T7" fmla="*/ 2147483647 h 490"/>
              <a:gd name="T8" fmla="*/ 2147483647 w 490"/>
              <a:gd name="T9" fmla="*/ 2147483647 h 490"/>
              <a:gd name="T10" fmla="*/ 2147483647 w 490"/>
              <a:gd name="T11" fmla="*/ 2147483647 h 490"/>
              <a:gd name="T12" fmla="*/ 2147483647 w 490"/>
              <a:gd name="T13" fmla="*/ 2147483647 h 490"/>
              <a:gd name="T14" fmla="*/ 2147483647 w 490"/>
              <a:gd name="T15" fmla="*/ 2147483647 h 490"/>
              <a:gd name="T16" fmla="*/ 2147483647 w 490"/>
              <a:gd name="T17" fmla="*/ 2147483647 h 490"/>
              <a:gd name="T18" fmla="*/ 2147483647 w 490"/>
              <a:gd name="T19" fmla="*/ 2147483647 h 490"/>
              <a:gd name="T20" fmla="*/ 2147483647 w 490"/>
              <a:gd name="T21" fmla="*/ 2147483647 h 490"/>
              <a:gd name="T22" fmla="*/ 2147483647 w 490"/>
              <a:gd name="T23" fmla="*/ 2147483647 h 490"/>
              <a:gd name="T24" fmla="*/ 2147483647 w 490"/>
              <a:gd name="T25" fmla="*/ 2147483647 h 490"/>
              <a:gd name="T26" fmla="*/ 2147483647 w 490"/>
              <a:gd name="T27" fmla="*/ 2147483647 h 490"/>
              <a:gd name="T28" fmla="*/ 2147483647 w 490"/>
              <a:gd name="T29" fmla="*/ 2147483647 h 490"/>
              <a:gd name="T30" fmla="*/ 2147483647 w 490"/>
              <a:gd name="T31" fmla="*/ 2147483647 h 490"/>
              <a:gd name="T32" fmla="*/ 2147483647 w 490"/>
              <a:gd name="T33" fmla="*/ 2147483647 h 490"/>
              <a:gd name="T34" fmla="*/ 2147483647 w 490"/>
              <a:gd name="T35" fmla="*/ 2147483647 h 490"/>
              <a:gd name="T36" fmla="*/ 2147483647 w 490"/>
              <a:gd name="T37" fmla="*/ 2147483647 h 490"/>
              <a:gd name="T38" fmla="*/ 2147483647 w 490"/>
              <a:gd name="T39" fmla="*/ 2147483647 h 490"/>
              <a:gd name="T40" fmla="*/ 2147483647 w 490"/>
              <a:gd name="T41" fmla="*/ 2147483647 h 490"/>
              <a:gd name="T42" fmla="*/ 2147483647 w 490"/>
              <a:gd name="T43" fmla="*/ 2147483647 h 490"/>
              <a:gd name="T44" fmla="*/ 2147483647 w 490"/>
              <a:gd name="T45" fmla="*/ 2147483647 h 490"/>
              <a:gd name="T46" fmla="*/ 2147483647 w 490"/>
              <a:gd name="T47" fmla="*/ 2147483647 h 490"/>
              <a:gd name="T48" fmla="*/ 2147483647 w 490"/>
              <a:gd name="T49" fmla="*/ 2147483647 h 490"/>
              <a:gd name="T50" fmla="*/ 2147483647 w 490"/>
              <a:gd name="T51" fmla="*/ 2147483647 h 490"/>
              <a:gd name="T52" fmla="*/ 2147483647 w 490"/>
              <a:gd name="T53" fmla="*/ 2147483647 h 490"/>
              <a:gd name="T54" fmla="*/ 2147483647 w 490"/>
              <a:gd name="T55" fmla="*/ 2147483647 h 490"/>
              <a:gd name="T56" fmla="*/ 2147483647 w 490"/>
              <a:gd name="T57" fmla="*/ 2147483647 h 490"/>
              <a:gd name="T58" fmla="*/ 2147483647 w 490"/>
              <a:gd name="T59" fmla="*/ 2147483647 h 490"/>
              <a:gd name="T60" fmla="*/ 2147483647 w 490"/>
              <a:gd name="T61" fmla="*/ 2147483647 h 490"/>
              <a:gd name="T62" fmla="*/ 2147483647 w 490"/>
              <a:gd name="T63" fmla="*/ 0 h 490"/>
              <a:gd name="T64" fmla="*/ 2147483647 w 490"/>
              <a:gd name="T65" fmla="*/ 2147483647 h 490"/>
              <a:gd name="T66" fmla="*/ 2147483647 w 490"/>
              <a:gd name="T67" fmla="*/ 2147483647 h 490"/>
              <a:gd name="T68" fmla="*/ 0 w 490"/>
              <a:gd name="T69" fmla="*/ 2147483647 h 490"/>
              <a:gd name="T70" fmla="*/ 2147483647 w 490"/>
              <a:gd name="T71" fmla="*/ 0 h 4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90"/>
              <a:gd name="T109" fmla="*/ 0 h 490"/>
              <a:gd name="T110" fmla="*/ 490 w 490"/>
              <a:gd name="T111" fmla="*/ 490 h 4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>
            <a:noFill/>
          </a:ln>
        </p:spPr>
        <p:txBody>
          <a:bodyPr lIns="68549" tIns="34274" rIns="68549" bIns="3427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prstClr val="black"/>
              </a:solidFill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1181100" y="1119188"/>
            <a:ext cx="79629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-26987" y="1114427"/>
            <a:ext cx="1397001" cy="1365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-23812" y="6465888"/>
            <a:ext cx="9167813" cy="392112"/>
          </a:xfrm>
          <a:prstGeom prst="rect">
            <a:avLst/>
          </a:prstGeom>
          <a:pattFill prst="pct40">
            <a:fgClr>
              <a:schemeClr val="accent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0736" name="圖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459538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文字方塊 27"/>
          <p:cNvSpPr txBox="1">
            <a:spLocks noChangeArrowheads="1"/>
          </p:cNvSpPr>
          <p:nvPr/>
        </p:nvSpPr>
        <p:spPr bwMode="auto">
          <a:xfrm>
            <a:off x="488952" y="6537327"/>
            <a:ext cx="2879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>
                <a:ea typeface="微軟正黑體" panose="020B0604030504040204" pitchFamily="34" charset="-120"/>
                <a:cs typeface="Arial" panose="020B0604020202020204" pitchFamily="34" charset="0"/>
              </a:rPr>
              <a:t>KAOHSIUNG MEDICAL UNIVERSITY</a:t>
            </a:r>
            <a:endParaRPr lang="zh-TW" altLang="en-US" sz="1200" b="1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0738" name="圖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7" y="4560888"/>
            <a:ext cx="9302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字方塊 10"/>
          <p:cNvSpPr txBox="1">
            <a:spLocks noChangeArrowheads="1"/>
          </p:cNvSpPr>
          <p:nvPr/>
        </p:nvSpPr>
        <p:spPr bwMode="auto">
          <a:xfrm>
            <a:off x="179388" y="1520827"/>
            <a:ext cx="8964612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1pPr>
            <a:lvl2pPr marL="342900" indent="-34290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866775" indent="-3429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lvl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監考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Wingdings" pitchFamily="2" charset="2"/>
              <a:buChar char="l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考試時監試人員應逐一查對學生證</a:t>
            </a:r>
          </a:p>
          <a:p>
            <a:pPr lvl="3">
              <a:buFont typeface="Wingdings" pitchFamily="2" charset="2"/>
              <a:buChar char="l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缺考學生之試卷，監考人員要負責收回，並將缺考學生學號寫在黑板上</a:t>
            </a:r>
          </a:p>
          <a:p>
            <a:pPr lvl="3">
              <a:buFont typeface="Wingdings" pitchFamily="2" charset="2"/>
              <a:buChar char="l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試題除因印刷不明考生得舉手請問外，其它概不作答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違紀情形</a:t>
            </a:r>
            <a:endParaRPr lang="en-US" altLang="zh-TW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>
              <a:buFont typeface="Wingdings" pitchFamily="2" charset="2"/>
              <a:buChar char="l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監考人員應將每場應到人數、實到人數、缺考學生學號及人數、未帶學生證學號、違紀或作弊等情形，分別記錄於「考場記錄」欄內，並在表上簽名或蓋章。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如有違紀或作弊等情形，需請違規學生簽名，若拒絕簽名者，請將違規學生帶至教務處</a:t>
            </a:r>
          </a:p>
          <a:p>
            <a:pPr lvl="3">
              <a:buFont typeface="Wingdings" pitchFamily="2" charset="2"/>
              <a:buChar char="l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每場考試務請監考人員特別注意防止考生將試卷試題攜出場外</a:t>
            </a:r>
          </a:p>
          <a:p>
            <a:pPr lvl="3">
              <a:buFont typeface="Wingdings" pitchFamily="2" charset="2"/>
              <a:buChar char="l"/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學生如有作弊行為經監試人員發現應當場阻止，並沒收相關證據，且將處理經過詳實記載於考場記錄表，考試結束後一併向教務處提報</a:t>
            </a:r>
          </a:p>
          <a:p>
            <a:pPr marL="0" lvl="1" indent="0">
              <a:lnSpc>
                <a:spcPct val="150000"/>
              </a:lnSpc>
              <a:buNone/>
              <a:defRPr/>
            </a:pPr>
            <a:endParaRPr lang="zh-TW" altLang="en-US" sz="18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" name="標題 2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</a:rPr>
              <a:t>         監考教師注意事項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</a:rPr>
              <a:t>         本學期期末考試資訊</a:t>
            </a:r>
          </a:p>
        </p:txBody>
      </p:sp>
      <p:sp>
        <p:nvSpPr>
          <p:cNvPr id="4" name="ExtraShape"/>
          <p:cNvSpPr/>
          <p:nvPr/>
        </p:nvSpPr>
        <p:spPr bwMode="auto">
          <a:xfrm>
            <a:off x="4745038" y="1892302"/>
            <a:ext cx="906462" cy="4995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ea typeface="思源宋体" panose="02020400000000000000" pitchFamily="18" charset="-122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4283970" y="2116046"/>
            <a:ext cx="4265999" cy="978538"/>
            <a:chOff x="3707901" y="2116046"/>
            <a:chExt cx="3688319" cy="9785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ValueShape1"/>
            <p:cNvSpPr/>
            <p:nvPr/>
          </p:nvSpPr>
          <p:spPr bwMode="auto">
            <a:xfrm>
              <a:off x="3707901" y="2116046"/>
              <a:ext cx="3688319" cy="599346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1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ea typeface="思源宋体" panose="02020400000000000000" pitchFamily="18" charset="-122"/>
              </a:endParaRPr>
            </a:p>
          </p:txBody>
        </p:sp>
        <p:sp>
          <p:nvSpPr>
            <p:cNvPr id="9" name="ValueBack1"/>
            <p:cNvSpPr/>
            <p:nvPr/>
          </p:nvSpPr>
          <p:spPr bwMode="auto">
            <a:xfrm>
              <a:off x="3707904" y="2709436"/>
              <a:ext cx="398878" cy="385148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思源宋体" panose="02020400000000000000" pitchFamily="18" charset="-122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4283971" y="3687974"/>
            <a:ext cx="4266883" cy="979200"/>
            <a:chOff x="3707904" y="3186704"/>
            <a:chExt cx="4266883" cy="976844"/>
          </a:xfrm>
          <a:solidFill>
            <a:srgbClr val="F8A690"/>
          </a:solidFill>
        </p:grpSpPr>
        <p:sp>
          <p:nvSpPr>
            <p:cNvPr id="6" name="ValueShape2"/>
            <p:cNvSpPr/>
            <p:nvPr/>
          </p:nvSpPr>
          <p:spPr bwMode="auto">
            <a:xfrm>
              <a:off x="3707904" y="3186704"/>
              <a:ext cx="4266883" cy="599346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0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0" y="461963"/>
                  </a:lnTo>
                  <a:lnTo>
                    <a:pt x="0" y="4619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思源宋体" panose="02020400000000000000" pitchFamily="18" charset="-122"/>
              </a:endParaRPr>
            </a:p>
          </p:txBody>
        </p:sp>
        <p:sp>
          <p:nvSpPr>
            <p:cNvPr id="10" name="ValueBack2"/>
            <p:cNvSpPr/>
            <p:nvPr/>
          </p:nvSpPr>
          <p:spPr bwMode="auto">
            <a:xfrm>
              <a:off x="3707904" y="3776342"/>
              <a:ext cx="461351" cy="38720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思源宋体" panose="02020400000000000000" pitchFamily="18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283968" y="5220588"/>
            <a:ext cx="4266000" cy="979200"/>
            <a:chOff x="3707904" y="4258702"/>
            <a:chExt cx="3688323" cy="97357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ValueShape3"/>
            <p:cNvSpPr/>
            <p:nvPr/>
          </p:nvSpPr>
          <p:spPr bwMode="auto">
            <a:xfrm>
              <a:off x="3707904" y="4258702"/>
              <a:ext cx="3688323" cy="599346"/>
            </a:xfrm>
            <a:custGeom>
              <a:avLst/>
              <a:gdLst>
                <a:gd name="connsiteX0" fmla="*/ 0 w 2817813"/>
                <a:gd name="connsiteY0" fmla="*/ 0 h 461891"/>
                <a:gd name="connsiteX1" fmla="*/ 2817813 w 2817813"/>
                <a:gd name="connsiteY1" fmla="*/ 0 h 461891"/>
                <a:gd name="connsiteX2" fmla="*/ 2817813 w 2817813"/>
                <a:gd name="connsiteY2" fmla="*/ 461891 h 461891"/>
                <a:gd name="connsiteX3" fmla="*/ 0 w 2817813"/>
                <a:gd name="connsiteY3" fmla="*/ 461891 h 46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7813" h="461891">
                  <a:moveTo>
                    <a:pt x="0" y="0"/>
                  </a:moveTo>
                  <a:lnTo>
                    <a:pt x="2817813" y="0"/>
                  </a:lnTo>
                  <a:lnTo>
                    <a:pt x="2817813" y="461891"/>
                  </a:lnTo>
                  <a:lnTo>
                    <a:pt x="0" y="4618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思源宋体" panose="02020400000000000000" pitchFamily="18" charset="-122"/>
              </a:endParaRPr>
            </a:p>
          </p:txBody>
        </p:sp>
        <p:sp>
          <p:nvSpPr>
            <p:cNvPr id="11" name="ValueBack3"/>
            <p:cNvSpPr/>
            <p:nvPr/>
          </p:nvSpPr>
          <p:spPr bwMode="auto">
            <a:xfrm>
              <a:off x="3707905" y="4845070"/>
              <a:ext cx="398878" cy="387206"/>
            </a:xfrm>
            <a:custGeom>
              <a:avLst/>
              <a:gdLst>
                <a:gd name="T0" fmla="*/ 0 w 224"/>
                <a:gd name="T1" fmla="*/ 0 h 188"/>
                <a:gd name="T2" fmla="*/ 224 w 224"/>
                <a:gd name="T3" fmla="*/ 0 h 188"/>
                <a:gd name="T4" fmla="*/ 224 w 224"/>
                <a:gd name="T5" fmla="*/ 188 h 188"/>
                <a:gd name="T6" fmla="*/ 0 w 224"/>
                <a:gd name="T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8">
                  <a:moveTo>
                    <a:pt x="0" y="0"/>
                  </a:moveTo>
                  <a:lnTo>
                    <a:pt x="224" y="0"/>
                  </a:lnTo>
                  <a:lnTo>
                    <a:pt x="224" y="1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思源宋体" panose="02020400000000000000" pitchFamily="18" charset="-122"/>
              </a:endParaRPr>
            </a:p>
          </p:txBody>
        </p:sp>
      </p:grpSp>
      <p:sp>
        <p:nvSpPr>
          <p:cNvPr id="46" name="椭圆 31"/>
          <p:cNvSpPr/>
          <p:nvPr/>
        </p:nvSpPr>
        <p:spPr>
          <a:xfrm>
            <a:off x="539554" y="2055553"/>
            <a:ext cx="3432373" cy="71817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本學期期末考試時程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31"/>
          <p:cNvSpPr/>
          <p:nvPr/>
        </p:nvSpPr>
        <p:spPr>
          <a:xfrm>
            <a:off x="539554" y="3624180"/>
            <a:ext cx="3432373" cy="7200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教師成績維護期程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椭圆 31"/>
          <p:cNvSpPr/>
          <p:nvPr/>
        </p:nvSpPr>
        <p:spPr>
          <a:xfrm>
            <a:off x="539554" y="5161992"/>
            <a:ext cx="3432373" cy="7200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教師申請更改成績時程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矩形 53"/>
          <p:cNvSpPr>
            <a:spLocks noChangeArrowheads="1"/>
          </p:cNvSpPr>
          <p:nvPr/>
        </p:nvSpPr>
        <p:spPr bwMode="auto">
          <a:xfrm>
            <a:off x="5003802" y="1944690"/>
            <a:ext cx="2820003" cy="71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矩形 56"/>
          <p:cNvSpPr>
            <a:spLocks noChangeArrowheads="1"/>
          </p:cNvSpPr>
          <p:nvPr/>
        </p:nvSpPr>
        <p:spPr bwMode="auto">
          <a:xfrm>
            <a:off x="5003802" y="3565527"/>
            <a:ext cx="28200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6" name="矩形 57"/>
          <p:cNvSpPr>
            <a:spLocks noChangeArrowheads="1"/>
          </p:cNvSpPr>
          <p:nvPr/>
        </p:nvSpPr>
        <p:spPr bwMode="auto">
          <a:xfrm>
            <a:off x="5003802" y="5092702"/>
            <a:ext cx="2637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400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</a:rPr>
              <a:t>         期中、期末考試作業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4294967295"/>
          </p:nvPr>
        </p:nvSpPr>
        <p:spPr>
          <a:xfrm>
            <a:off x="647700" y="1916113"/>
            <a:ext cx="8496300" cy="3744912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教師於期中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末考試週安排考試者，得於校務資訊系統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hlinkClick r:id="rId2" tooltip="主負責教師考試命題&amp;考試時間查詢"/>
              </a:rPr>
              <a:t>T.2.1.01.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hlinkClick r:id="rId2" tooltip="主負責教師考試命題&amp;考試時間查詢"/>
              </a:rPr>
              <a:t>教師命題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hlinkClick r:id="rId2" tooltip="主負責教師考試命題&amp;考試時間查詢"/>
              </a:rPr>
              <a:t>&amp;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hlinkClick r:id="rId2" tooltip="主負責教師考試命題&amp;考試時間查詢"/>
              </a:rPr>
              <a:t>考試時間查詢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列印學生座位表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教師自行安排考試者，得於校務資訊系統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  <a:hlinkClick r:id="rId3" tooltip="教室座位列印"/>
              </a:rPr>
              <a:t>T.2.1.10.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hlinkClick r:id="rId3" tooltip="教室座位列印"/>
              </a:rPr>
              <a:t>教室座位列印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進行學生考試座位安排及座位表列印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n"/>
              <a:defRPr/>
            </a:pPr>
            <a:endParaRPr lang="en-US" altLang="zh-TW" sz="2800" dirty="0">
              <a:solidFill>
                <a:srgbClr val="404040"/>
              </a:solidFill>
              <a:latin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</a:rPr>
              <a:t>         英文畢業門檻審核流程</a:t>
            </a:r>
            <a:endParaRPr lang="zh-TW" altLang="en-US" dirty="0" smtClean="0"/>
          </a:p>
        </p:txBody>
      </p:sp>
      <p:cxnSp>
        <p:nvCxnSpPr>
          <p:cNvPr id="36867" name="PA-直接连接符 35"/>
          <p:cNvCxnSpPr>
            <a:cxnSpLocks noChangeShapeType="1"/>
            <a:stCxn id="9" idx="4"/>
          </p:cNvCxnSpPr>
          <p:nvPr/>
        </p:nvCxnSpPr>
        <p:spPr bwMode="auto">
          <a:xfrm>
            <a:off x="985838" y="5386388"/>
            <a:ext cx="0" cy="1249362"/>
          </a:xfrm>
          <a:prstGeom prst="line">
            <a:avLst/>
          </a:prstGeom>
          <a:noFill/>
          <a:ln w="57150" algn="ctr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8" name="PA-直接连接符 47"/>
          <p:cNvCxnSpPr>
            <a:cxnSpLocks noChangeShapeType="1"/>
            <a:stCxn id="11" idx="2"/>
          </p:cNvCxnSpPr>
          <p:nvPr/>
        </p:nvCxnSpPr>
        <p:spPr bwMode="auto">
          <a:xfrm flipH="1">
            <a:off x="2706688" y="4867275"/>
            <a:ext cx="4762" cy="1758950"/>
          </a:xfrm>
          <a:prstGeom prst="line">
            <a:avLst/>
          </a:prstGeom>
          <a:noFill/>
          <a:ln w="57150" algn="ctr">
            <a:solidFill>
              <a:srgbClr val="F8A6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9" name="PA-直接连接符 54"/>
          <p:cNvCxnSpPr>
            <a:cxnSpLocks noChangeShapeType="1"/>
            <a:stCxn id="14" idx="2"/>
          </p:cNvCxnSpPr>
          <p:nvPr/>
        </p:nvCxnSpPr>
        <p:spPr bwMode="auto">
          <a:xfrm>
            <a:off x="4541838" y="5378452"/>
            <a:ext cx="12700" cy="1179513"/>
          </a:xfrm>
          <a:prstGeom prst="line">
            <a:avLst/>
          </a:prstGeom>
          <a:noFill/>
          <a:ln w="5715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PA-直接连接符 59"/>
          <p:cNvCxnSpPr>
            <a:cxnSpLocks noChangeShapeType="1"/>
            <a:stCxn id="17" idx="2"/>
          </p:cNvCxnSpPr>
          <p:nvPr/>
        </p:nvCxnSpPr>
        <p:spPr bwMode="auto">
          <a:xfrm>
            <a:off x="6389688" y="4867275"/>
            <a:ext cx="0" cy="1690688"/>
          </a:xfrm>
          <a:prstGeom prst="line">
            <a:avLst/>
          </a:prstGeom>
          <a:noFill/>
          <a:ln w="57150" algn="ctr">
            <a:solidFill>
              <a:srgbClr val="F8A6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PA-直接连接符 64"/>
          <p:cNvCxnSpPr>
            <a:cxnSpLocks noChangeShapeType="1"/>
            <a:stCxn id="19" idx="2"/>
          </p:cNvCxnSpPr>
          <p:nvPr/>
        </p:nvCxnSpPr>
        <p:spPr bwMode="auto">
          <a:xfrm>
            <a:off x="8283575" y="5386390"/>
            <a:ext cx="0" cy="765175"/>
          </a:xfrm>
          <a:prstGeom prst="line">
            <a:avLst/>
          </a:prstGeom>
          <a:noFill/>
          <a:ln w="57150" algn="ctr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PA-圆角矩形 32"/>
          <p:cNvSpPr/>
          <p:nvPr/>
        </p:nvSpPr>
        <p:spPr>
          <a:xfrm>
            <a:off x="227015" y="3333750"/>
            <a:ext cx="1531937" cy="2052638"/>
          </a:xfrm>
          <a:prstGeom prst="roundRect">
            <a:avLst>
              <a:gd name="adj" fmla="val 5556"/>
            </a:avLst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rgbClr val="1062DA"/>
              </a:solidFill>
              <a:latin typeface="+mn-ea"/>
            </a:endParaRPr>
          </a:p>
        </p:txBody>
      </p:sp>
      <p:sp>
        <p:nvSpPr>
          <p:cNvPr id="9" name="PA-椭圆 33"/>
          <p:cNvSpPr/>
          <p:nvPr/>
        </p:nvSpPr>
        <p:spPr>
          <a:xfrm>
            <a:off x="698500" y="4813300"/>
            <a:ext cx="573088" cy="573088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kern="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0" lang="en-US" altLang="zh-TW" b="1" kern="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0" lang="en-US" b="1" kern="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PA-圆角矩形 45"/>
          <p:cNvSpPr/>
          <p:nvPr/>
        </p:nvSpPr>
        <p:spPr>
          <a:xfrm>
            <a:off x="1944690" y="2995613"/>
            <a:ext cx="1531937" cy="1871662"/>
          </a:xfrm>
          <a:prstGeom prst="roundRect">
            <a:avLst>
              <a:gd name="adj" fmla="val 5556"/>
            </a:avLst>
          </a:prstGeom>
          <a:solidFill>
            <a:srgbClr val="F8A690"/>
          </a:solidFill>
          <a:ln w="12700" cap="flat" cmpd="sng" algn="ctr">
            <a:solidFill>
              <a:srgbClr val="F8A690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" name="PA-椭圆 46"/>
          <p:cNvSpPr/>
          <p:nvPr/>
        </p:nvSpPr>
        <p:spPr>
          <a:xfrm>
            <a:off x="2438400" y="4257675"/>
            <a:ext cx="573088" cy="573088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25E36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</a:p>
        </p:txBody>
      </p:sp>
      <p:sp>
        <p:nvSpPr>
          <p:cNvPr id="14" name="PA-圆角矩形 52"/>
          <p:cNvSpPr/>
          <p:nvPr/>
        </p:nvSpPr>
        <p:spPr>
          <a:xfrm>
            <a:off x="3775075" y="3327400"/>
            <a:ext cx="1531938" cy="2051050"/>
          </a:xfrm>
          <a:prstGeom prst="roundRect">
            <a:avLst>
              <a:gd name="adj" fmla="val 5556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rgbClr val="1062DA"/>
              </a:solidFill>
              <a:latin typeface="+mn-ea"/>
            </a:endParaRPr>
          </a:p>
        </p:txBody>
      </p:sp>
      <p:sp>
        <p:nvSpPr>
          <p:cNvPr id="15" name="PA-椭圆 53"/>
          <p:cNvSpPr/>
          <p:nvPr/>
        </p:nvSpPr>
        <p:spPr>
          <a:xfrm>
            <a:off x="4254500" y="4883152"/>
            <a:ext cx="573088" cy="574675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kern="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</a:p>
        </p:txBody>
      </p:sp>
      <p:sp>
        <p:nvSpPr>
          <p:cNvPr id="17" name="PA-圆角矩形 57"/>
          <p:cNvSpPr/>
          <p:nvPr/>
        </p:nvSpPr>
        <p:spPr>
          <a:xfrm>
            <a:off x="5567363" y="2706690"/>
            <a:ext cx="1644650" cy="2160587"/>
          </a:xfrm>
          <a:prstGeom prst="roundRect">
            <a:avLst>
              <a:gd name="adj" fmla="val 5556"/>
            </a:avLst>
          </a:prstGeom>
          <a:solidFill>
            <a:srgbClr val="F8A6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PA-椭圆 58"/>
          <p:cNvSpPr/>
          <p:nvPr/>
        </p:nvSpPr>
        <p:spPr>
          <a:xfrm>
            <a:off x="6097590" y="4264025"/>
            <a:ext cx="573087" cy="573088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25E36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</a:p>
        </p:txBody>
      </p:sp>
      <p:sp>
        <p:nvSpPr>
          <p:cNvPr id="19" name="PA-圆角矩形 62"/>
          <p:cNvSpPr/>
          <p:nvPr/>
        </p:nvSpPr>
        <p:spPr>
          <a:xfrm>
            <a:off x="7516815" y="3621088"/>
            <a:ext cx="1533525" cy="1765300"/>
          </a:xfrm>
          <a:prstGeom prst="roundRect">
            <a:avLst>
              <a:gd name="adj" fmla="val 555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rgbClr val="1062DA"/>
              </a:solidFill>
              <a:latin typeface="+mn-ea"/>
            </a:endParaRPr>
          </a:p>
        </p:txBody>
      </p:sp>
      <p:sp>
        <p:nvSpPr>
          <p:cNvPr id="20" name="PA-椭圆 63"/>
          <p:cNvSpPr/>
          <p:nvPr/>
        </p:nvSpPr>
        <p:spPr>
          <a:xfrm>
            <a:off x="7986715" y="4778375"/>
            <a:ext cx="574675" cy="573088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5C883F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b="1" kern="0" dirty="0">
                <a:ln w="0"/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</a:p>
        </p:txBody>
      </p:sp>
      <p:sp>
        <p:nvSpPr>
          <p:cNvPr id="42007" name="PA-Inhaltsplatzhalter 4"/>
          <p:cNvSpPr txBox="1">
            <a:spLocks noChangeArrowheads="1"/>
          </p:cNvSpPr>
          <p:nvPr/>
        </p:nvSpPr>
        <p:spPr bwMode="auto">
          <a:xfrm>
            <a:off x="333377" y="3382963"/>
            <a:ext cx="1368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1pPr>
            <a:lvl2pPr marL="806450" indent="-2730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2pPr>
            <a:lvl3pPr marL="10795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3pPr>
            <a:lvl4pPr marL="14351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4pPr>
            <a:lvl5pPr marL="1792288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學生資訊系統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D2505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證照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/>
            </a:r>
            <a:b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</a:b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(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含英檢維護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)</a:t>
            </a:r>
            <a:b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</a:b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登錄資料</a:t>
            </a:r>
            <a:endParaRPr lang="en-US" altLang="zh-TW" sz="14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思源宋体"/>
            </a:endParaRPr>
          </a:p>
        </p:txBody>
      </p:sp>
      <p:sp>
        <p:nvSpPr>
          <p:cNvPr id="42008" name="PA-Inhaltsplatzhalter 4"/>
          <p:cNvSpPr txBox="1">
            <a:spLocks noChangeArrowheads="1"/>
          </p:cNvSpPr>
          <p:nvPr/>
        </p:nvSpPr>
        <p:spPr bwMode="auto">
          <a:xfrm>
            <a:off x="3865563" y="3405188"/>
            <a:ext cx="13700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1pPr>
            <a:lvl2pPr marL="806450" indent="-2730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2pPr>
            <a:lvl3pPr marL="10795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3pPr>
            <a:lvl4pPr marL="14351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4pPr>
            <a:lvl5pPr marL="1792288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至教務處網頁下載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/>
            </a:r>
            <a:b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</a:b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「英文畢業門檻證明文件」</a:t>
            </a:r>
            <a:endParaRPr lang="en-US" altLang="zh-TW" sz="16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思源宋体"/>
            </a:endParaRPr>
          </a:p>
        </p:txBody>
      </p:sp>
      <p:sp>
        <p:nvSpPr>
          <p:cNvPr id="42009" name="PA-Inhaltsplatzhalter 4"/>
          <p:cNvSpPr txBox="1">
            <a:spLocks noChangeArrowheads="1"/>
          </p:cNvSpPr>
          <p:nvPr/>
        </p:nvSpPr>
        <p:spPr bwMode="auto">
          <a:xfrm>
            <a:off x="2008190" y="3082925"/>
            <a:ext cx="13684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1pPr>
            <a:lvl2pPr marL="806450" indent="-2730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2pPr>
            <a:lvl3pPr marL="10795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3pPr>
            <a:lvl4pPr marL="14351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4pPr>
            <a:lvl5pPr marL="1792288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將合格證明文件之電子檔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/>
            </a:r>
            <a:b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</a:b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上傳</a:t>
            </a:r>
            <a:endParaRPr lang="en-US" altLang="zh-TW" sz="16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思源宋体"/>
            </a:endParaRPr>
          </a:p>
        </p:txBody>
      </p:sp>
      <p:sp>
        <p:nvSpPr>
          <p:cNvPr id="42010" name="PA-Inhaltsplatzhalter 4"/>
          <p:cNvSpPr txBox="1">
            <a:spLocks noChangeArrowheads="1"/>
          </p:cNvSpPr>
          <p:nvPr/>
        </p:nvSpPr>
        <p:spPr bwMode="auto">
          <a:xfrm>
            <a:off x="5672140" y="2770188"/>
            <a:ext cx="14366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1pPr>
            <a:lvl2pPr marL="806450" indent="-2730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2pPr>
            <a:lvl3pPr marL="10795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3pPr>
            <a:lvl4pPr marL="14351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4pPr>
            <a:lvl5pPr marL="1792288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將合格證明文件影本貼於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/>
            </a:r>
            <a:b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</a:b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英文畢業門檻證明文件上</a:t>
            </a:r>
            <a:endParaRPr lang="en-US" altLang="zh-TW" sz="16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思源宋体"/>
            </a:endParaRPr>
          </a:p>
        </p:txBody>
      </p:sp>
      <p:sp>
        <p:nvSpPr>
          <p:cNvPr id="42011" name="PA-Inhaltsplatzhalter 4"/>
          <p:cNvSpPr txBox="1">
            <a:spLocks noChangeArrowheads="1"/>
          </p:cNvSpPr>
          <p:nvPr/>
        </p:nvSpPr>
        <p:spPr bwMode="auto">
          <a:xfrm>
            <a:off x="7573963" y="3852863"/>
            <a:ext cx="13700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1pPr>
            <a:lvl2pPr marL="806450" indent="-2730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2pPr>
            <a:lvl3pPr marL="10795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3pPr>
            <a:lvl4pPr marL="1435100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4pPr>
            <a:lvl5pPr marL="1792288" indent="-1778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5pPr>
            <a:lvl6pPr marL="22494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6pPr>
            <a:lvl7pPr marL="27066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7pPr>
            <a:lvl8pPr marL="31638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8pPr>
            <a:lvl9pPr marL="3621088" indent="-1778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思源宋体"/>
              </a:rPr>
              <a:t>連同正本送至學系審核</a:t>
            </a:r>
            <a:endParaRPr lang="en-US" altLang="zh-TW" sz="16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思源宋体"/>
            </a:endParaRPr>
          </a:p>
        </p:txBody>
      </p:sp>
      <p:sp>
        <p:nvSpPr>
          <p:cNvPr id="36887" name="文字方塊 3"/>
          <p:cNvSpPr txBox="1">
            <a:spLocks noChangeArrowheads="1"/>
          </p:cNvSpPr>
          <p:nvPr/>
        </p:nvSpPr>
        <p:spPr bwMode="auto">
          <a:xfrm>
            <a:off x="986928" y="1574279"/>
            <a:ext cx="61766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107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學期起，修習進修英文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無須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檢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附證明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文件</a:t>
            </a:r>
            <a:endParaRPr lang="zh-TW" altLang="en-US" sz="2400" b="1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68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682750"/>
            <a:ext cx="734967" cy="66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7785100" y="6038852"/>
            <a:ext cx="939800" cy="54451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98"/>
          <p:cNvSpPr/>
          <p:nvPr/>
        </p:nvSpPr>
        <p:spPr>
          <a:xfrm>
            <a:off x="1749427" y="6151563"/>
            <a:ext cx="5953125" cy="474662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5715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任意多边形 99"/>
          <p:cNvSpPr/>
          <p:nvPr/>
        </p:nvSpPr>
        <p:spPr>
          <a:xfrm>
            <a:off x="469902" y="6142038"/>
            <a:ext cx="1173163" cy="493712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41" y="connsiteY0-142"/>
              </a:cxn>
              <a:cxn ang="0">
                <a:pos x="connsiteX1-143" y="connsiteY1-144"/>
              </a:cxn>
              <a:cxn ang="0">
                <a:pos x="connsiteX2-145" y="connsiteY2-146"/>
              </a:cxn>
              <a:cxn ang="0">
                <a:pos x="connsiteX3-147" y="connsiteY3-14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57150" cap="rnd">
            <a:solidFill>
              <a:schemeClr val="accent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8496300" cy="1163638"/>
          </a:xfrm>
        </p:spPr>
        <p:txBody>
          <a:bodyPr/>
          <a:lstStyle/>
          <a:p>
            <a:pPr eaLnBrk="1" hangingPunct="1"/>
            <a:r>
              <a:rPr lang="zh-TW" altLang="en-US" sz="3400" b="1" dirty="0">
                <a:solidFill>
                  <a:schemeClr val="tx2"/>
                </a:solidFill>
              </a:rPr>
              <a:t>           大學部應屆畢業生</a:t>
            </a:r>
            <a:r>
              <a:rPr lang="en-US" altLang="zh-TW" sz="3400" b="1" dirty="0">
                <a:solidFill>
                  <a:schemeClr val="tx2"/>
                </a:solidFill>
              </a:rPr>
              <a:t/>
            </a:r>
            <a:br>
              <a:rPr lang="en-US" altLang="zh-TW" sz="3400" b="1" dirty="0">
                <a:solidFill>
                  <a:schemeClr val="tx2"/>
                </a:solidFill>
              </a:rPr>
            </a:br>
            <a:r>
              <a:rPr lang="zh-TW" altLang="en-US" sz="3400" b="1" dirty="0">
                <a:solidFill>
                  <a:schemeClr val="tx2"/>
                </a:solidFill>
              </a:rPr>
              <a:t>           </a:t>
            </a:r>
            <a:r>
              <a:rPr lang="zh-TW" altLang="en-US" sz="3400" b="1" dirty="0">
                <a:solidFill>
                  <a:srgbClr val="FF0000"/>
                </a:solidFill>
              </a:rPr>
              <a:t>英文檢定</a:t>
            </a:r>
            <a:r>
              <a:rPr lang="zh-TW" altLang="en-US" sz="3400" b="1" dirty="0">
                <a:solidFill>
                  <a:schemeClr val="tx2"/>
                </a:solidFill>
              </a:rPr>
              <a:t>門檻預警統計表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4294967295"/>
          </p:nvPr>
        </p:nvSpPr>
        <p:spPr>
          <a:xfrm>
            <a:off x="250827" y="1555750"/>
            <a:ext cx="8893175" cy="793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TW" sz="240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40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學年度大學部應屆畢業生英文畢業門檻通過率達</a:t>
            </a:r>
            <a:r>
              <a:rPr lang="en-US" altLang="zh-TW" sz="240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80.41</a:t>
            </a:r>
            <a:r>
              <a:rPr lang="zh-TW" altLang="en-US" sz="240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％。</a:t>
            </a:r>
            <a:endParaRPr lang="en-US" altLang="zh-TW" sz="240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40337"/>
              </p:ext>
            </p:extLst>
          </p:nvPr>
        </p:nvGraphicFramePr>
        <p:xfrm>
          <a:off x="431802" y="2224090"/>
          <a:ext cx="8316913" cy="422592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4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學系名稱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2" marR="6212" marT="6214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有規定畢業門檻人數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2" marR="6212" marT="6214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英檢未通過人數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2" marR="6212" marT="6214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通過百分比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2" marR="6212" marT="6214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學士後醫學系五年級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90.74%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學士後醫學系四年級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94.55%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醫學系七年級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82.24%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醫學系六年級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80.00%</a:t>
                      </a:r>
                      <a:endParaRPr lang="en-US" altLang="zh-TW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運動醫學系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en-US" altLang="zh-TW" sz="16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61.76%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呼吸治療學系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92.86%</a:t>
                      </a:r>
                      <a:endParaRPr lang="en-US" altLang="zh-TW" sz="1600" b="0" i="0" u="none" strike="noStrike" dirty="0">
                        <a:solidFill>
                          <a:srgbClr val="0D0D0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牙醫學系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93.62%</a:t>
                      </a:r>
                      <a:endParaRPr lang="en-US" altLang="zh-TW" sz="1600" b="0" i="0" u="none" strike="noStrike" dirty="0">
                        <a:solidFill>
                          <a:srgbClr val="0D0D0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口腔衛生學系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70.27%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117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藥學系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92.78%</a:t>
                      </a:r>
                      <a:endParaRPr lang="en-US" altLang="zh-TW" sz="1600" b="0" i="0" u="none" strike="noStrike" dirty="0">
                        <a:solidFill>
                          <a:srgbClr val="0D0D0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12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香粧品學系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79.31%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12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90.74%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092950" y="2243138"/>
            <a:ext cx="1657350" cy="421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56325" y="6469065"/>
            <a:ext cx="2736850" cy="344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統計資料截至</a:t>
            </a:r>
            <a:r>
              <a:rPr lang="en-US" altLang="zh-TW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108</a:t>
            </a: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</a:t>
            </a: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</a:t>
            </a:r>
            <a:r>
              <a:rPr lang="en-US" altLang="zh-TW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</a:t>
            </a: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日止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396877" y="104775"/>
            <a:ext cx="8423275" cy="1163638"/>
          </a:xfrm>
        </p:spPr>
        <p:txBody>
          <a:bodyPr/>
          <a:lstStyle/>
          <a:p>
            <a:pPr eaLnBrk="1" hangingPunct="1"/>
            <a:r>
              <a:rPr lang="zh-TW" altLang="en-US" sz="3400" b="1" dirty="0">
                <a:solidFill>
                  <a:schemeClr val="tx2"/>
                </a:solidFill>
              </a:rPr>
              <a:t>           大學部應屆畢業生</a:t>
            </a:r>
            <a:r>
              <a:rPr lang="en-US" altLang="zh-TW" sz="3400" b="1" dirty="0">
                <a:solidFill>
                  <a:schemeClr val="tx2"/>
                </a:solidFill>
              </a:rPr>
              <a:t/>
            </a:r>
            <a:br>
              <a:rPr lang="en-US" altLang="zh-TW" sz="3400" b="1" dirty="0">
                <a:solidFill>
                  <a:schemeClr val="tx2"/>
                </a:solidFill>
              </a:rPr>
            </a:br>
            <a:r>
              <a:rPr lang="zh-TW" altLang="en-US" sz="3400" b="1" dirty="0">
                <a:solidFill>
                  <a:schemeClr val="tx2"/>
                </a:solidFill>
              </a:rPr>
              <a:t>           </a:t>
            </a:r>
            <a:r>
              <a:rPr lang="zh-TW" altLang="en-US" sz="3400" b="1" dirty="0">
                <a:solidFill>
                  <a:srgbClr val="FF0000"/>
                </a:solidFill>
              </a:rPr>
              <a:t>英文檢定</a:t>
            </a:r>
            <a:r>
              <a:rPr lang="zh-TW" altLang="en-US" sz="3400" b="1" dirty="0">
                <a:solidFill>
                  <a:schemeClr val="tx2"/>
                </a:solidFill>
              </a:rPr>
              <a:t>門檻預警統計表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49577"/>
              </p:ext>
            </p:extLst>
          </p:nvPr>
        </p:nvGraphicFramePr>
        <p:xfrm>
          <a:off x="323852" y="1700213"/>
          <a:ext cx="8459787" cy="474503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0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學系名稱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1" marR="6211" marT="6214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有規定畢業門檻人數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1" marR="6211" marT="6214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英檢未通過人數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1" marR="6211" marT="6214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通過百分比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1" marR="6211" marT="6214" marB="0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公共衛生學系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600" b="0" i="0" u="none" strike="noStrike" kern="12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76.09%</a:t>
                      </a:r>
                      <a:endParaRPr lang="en-US" altLang="zh-TW" sz="1600" b="0" i="0" u="none" strike="noStrike" kern="12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醫學檢驗生物技術學系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77.78%</a:t>
                      </a:r>
                      <a:endParaRPr lang="en-US" altLang="zh-TW" sz="1600" b="0" i="0" u="none" strike="noStrike" kern="12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醫學影像暨放射科學系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73.47%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職能治療學系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en-US" altLang="zh-TW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83.33%</a:t>
                      </a:r>
                      <a:endParaRPr lang="en-US" altLang="zh-TW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物理治療學系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en-US" altLang="zh-TW" sz="1600" b="0" i="0" u="none" strike="noStrike" kern="120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89.47%</a:t>
                      </a:r>
                      <a:endParaRPr lang="en-US" altLang="zh-TW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醫務管理暨醫療資訊學系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73.21%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醫藥暨應用化學系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67.57%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生物醫學暨環境生物學系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67.44%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生物科技學系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en-US" altLang="zh-TW" sz="1600" b="0" i="0" u="none" strike="noStrike" kern="12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53.85%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en-US" altLang="zh-TW" sz="1600" b="0" i="0" u="none" strike="noStrike" kern="12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78.33%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04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醫學社會學與社會工作學系</a:t>
                      </a:r>
                      <a:endParaRPr kumimoji="0" lang="zh-TW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en-US" altLang="zh-TW" sz="1600" b="0" i="0" u="none" strike="noStrike" kern="12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600" b="0" i="0" u="none" strike="noStrike" kern="120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65.91%</a:t>
                      </a:r>
                      <a:endParaRPr lang="en-US" altLang="zh-TW" sz="16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         計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6211" marR="6211" marT="6214" marB="0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1,419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278 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80.41%</a:t>
                      </a:r>
                      <a:endParaRPr lang="en-US" altLang="zh-TW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164388" y="1700215"/>
            <a:ext cx="1655762" cy="4752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084888" y="6453190"/>
            <a:ext cx="2735262" cy="27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統計資料截至</a:t>
            </a:r>
            <a:r>
              <a:rPr lang="en-US" altLang="zh-TW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108</a:t>
            </a: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</a:t>
            </a: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</a:t>
            </a:r>
            <a:r>
              <a:rPr lang="en-US" altLang="zh-TW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</a:t>
            </a: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日止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</a:rPr>
              <a:t>         暑期</a:t>
            </a:r>
            <a:r>
              <a:rPr lang="zh-TW" altLang="en-US" b="1" dirty="0">
                <a:solidFill>
                  <a:schemeClr val="tx2"/>
                </a:solidFill>
              </a:rPr>
              <a:t>補修課程（第</a:t>
            </a:r>
            <a:r>
              <a:rPr lang="en-US" altLang="zh-TW" b="1" dirty="0">
                <a:solidFill>
                  <a:schemeClr val="tx2"/>
                </a:solidFill>
              </a:rPr>
              <a:t>2</a:t>
            </a:r>
            <a:r>
              <a:rPr lang="zh-TW" altLang="en-US" b="1" dirty="0">
                <a:solidFill>
                  <a:schemeClr val="tx2"/>
                </a:solidFill>
              </a:rPr>
              <a:t>階段）</a:t>
            </a:r>
            <a:endParaRPr lang="zh-TW" alt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ExtraShape"/>
          <p:cNvSpPr/>
          <p:nvPr/>
        </p:nvSpPr>
        <p:spPr bwMode="auto">
          <a:xfrm>
            <a:off x="4745038" y="1556794"/>
            <a:ext cx="906462" cy="53313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ea typeface="思源宋体" panose="02020400000000000000" pitchFamily="18" charset="-122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4283970" y="1945081"/>
            <a:ext cx="4265999" cy="978538"/>
            <a:chOff x="3707901" y="2116046"/>
            <a:chExt cx="3688319" cy="9785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ValueShape1"/>
            <p:cNvSpPr/>
            <p:nvPr/>
          </p:nvSpPr>
          <p:spPr bwMode="auto">
            <a:xfrm>
              <a:off x="3707901" y="2116046"/>
              <a:ext cx="3688319" cy="599346"/>
            </a:xfrm>
            <a:custGeom>
              <a:avLst/>
              <a:gdLst>
                <a:gd name="connsiteX0" fmla="*/ 0 w 2817813"/>
                <a:gd name="connsiteY0" fmla="*/ 0 h 461963"/>
                <a:gd name="connsiteX1" fmla="*/ 2817813 w 2817813"/>
                <a:gd name="connsiteY1" fmla="*/ 0 h 461963"/>
                <a:gd name="connsiteX2" fmla="*/ 2817813 w 2817813"/>
                <a:gd name="connsiteY2" fmla="*/ 461963 h 461963"/>
                <a:gd name="connsiteX3" fmla="*/ 355600 w 2817813"/>
                <a:gd name="connsiteY3" fmla="*/ 461963 h 461963"/>
                <a:gd name="connsiteX4" fmla="*/ 355600 w 2817813"/>
                <a:gd name="connsiteY4" fmla="*/ 461963 h 461963"/>
                <a:gd name="connsiteX5" fmla="*/ 1 w 2817813"/>
                <a:gd name="connsiteY5" fmla="*/ 461963 h 461963"/>
                <a:gd name="connsiteX6" fmla="*/ 0 w 2817813"/>
                <a:gd name="connsiteY6" fmla="*/ 461963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7813" h="461963">
                  <a:moveTo>
                    <a:pt x="0" y="0"/>
                  </a:moveTo>
                  <a:lnTo>
                    <a:pt x="2817813" y="0"/>
                  </a:lnTo>
                  <a:lnTo>
                    <a:pt x="2817813" y="461963"/>
                  </a:lnTo>
                  <a:lnTo>
                    <a:pt x="355600" y="461963"/>
                  </a:lnTo>
                  <a:lnTo>
                    <a:pt x="355600" y="461963"/>
                  </a:lnTo>
                  <a:lnTo>
                    <a:pt x="1" y="461963"/>
                  </a:lnTo>
                  <a:lnTo>
                    <a:pt x="0" y="4619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ea typeface="思源宋体" panose="02020400000000000000" pitchFamily="18" charset="-122"/>
              </a:endParaRPr>
            </a:p>
          </p:txBody>
        </p:sp>
        <p:sp>
          <p:nvSpPr>
            <p:cNvPr id="9" name="ValueBack1"/>
            <p:cNvSpPr/>
            <p:nvPr/>
          </p:nvSpPr>
          <p:spPr bwMode="auto">
            <a:xfrm>
              <a:off x="3707904" y="2709436"/>
              <a:ext cx="398878" cy="385148"/>
            </a:xfrm>
            <a:custGeom>
              <a:avLst/>
              <a:gdLst>
                <a:gd name="T0" fmla="*/ 0 w 224"/>
                <a:gd name="T1" fmla="*/ 0 h 187"/>
                <a:gd name="T2" fmla="*/ 224 w 224"/>
                <a:gd name="T3" fmla="*/ 0 h 187"/>
                <a:gd name="T4" fmla="*/ 224 w 224"/>
                <a:gd name="T5" fmla="*/ 187 h 187"/>
                <a:gd name="T6" fmla="*/ 0 w 224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187">
                  <a:moveTo>
                    <a:pt x="0" y="0"/>
                  </a:moveTo>
                  <a:lnTo>
                    <a:pt x="224" y="0"/>
                  </a:lnTo>
                  <a:lnTo>
                    <a:pt x="224" y="18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思源宋体" panose="02020400000000000000" pitchFamily="18" charset="-122"/>
              </a:endParaRPr>
            </a:p>
          </p:txBody>
        </p:sp>
      </p:grpSp>
      <p:sp>
        <p:nvSpPr>
          <p:cNvPr id="46" name="椭圆 31"/>
          <p:cNvSpPr/>
          <p:nvPr/>
        </p:nvSpPr>
        <p:spPr>
          <a:xfrm>
            <a:off x="680244" y="1889125"/>
            <a:ext cx="3270250" cy="7200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開班科目調查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椭圆 31"/>
          <p:cNvSpPr/>
          <p:nvPr/>
        </p:nvSpPr>
        <p:spPr>
          <a:xfrm>
            <a:off x="733425" y="3106738"/>
            <a:ext cx="3163888" cy="7200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特殊開班申請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椭圆 31"/>
          <p:cNvSpPr/>
          <p:nvPr/>
        </p:nvSpPr>
        <p:spPr>
          <a:xfrm>
            <a:off x="701675" y="4367610"/>
            <a:ext cx="3270250" cy="7200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學生網路選課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6" name="矩形 53"/>
          <p:cNvSpPr>
            <a:spLocks noChangeArrowheads="1"/>
          </p:cNvSpPr>
          <p:nvPr/>
        </p:nvSpPr>
        <p:spPr bwMode="auto">
          <a:xfrm>
            <a:off x="5003802" y="1778002"/>
            <a:ext cx="2945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日至</a:t>
            </a: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4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zh-TW" altLang="en-US" sz="2400" b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止</a:t>
            </a:r>
            <a:endParaRPr lang="en-US" altLang="zh-TW" sz="2400" b="1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43017" name="群組 1"/>
          <p:cNvGrpSpPr>
            <a:grpSpLocks/>
          </p:cNvGrpSpPr>
          <p:nvPr/>
        </p:nvGrpSpPr>
        <p:grpSpPr bwMode="auto">
          <a:xfrm>
            <a:off x="4284663" y="3041652"/>
            <a:ext cx="4265612" cy="1103313"/>
            <a:chOff x="4283969" y="3564795"/>
            <a:chExt cx="4266883" cy="1102379"/>
          </a:xfrm>
        </p:grpSpPr>
        <p:grpSp>
          <p:nvGrpSpPr>
            <p:cNvPr id="38" name="群組 37"/>
            <p:cNvGrpSpPr/>
            <p:nvPr/>
          </p:nvGrpSpPr>
          <p:grpSpPr>
            <a:xfrm>
              <a:off x="4283969" y="3687974"/>
              <a:ext cx="4266883" cy="979200"/>
              <a:chOff x="3707904" y="3186704"/>
              <a:chExt cx="4266883" cy="976844"/>
            </a:xfrm>
            <a:solidFill>
              <a:srgbClr val="F8A690"/>
            </a:solidFill>
          </p:grpSpPr>
          <p:sp>
            <p:nvSpPr>
              <p:cNvPr id="6" name="ValueShape2"/>
              <p:cNvSpPr/>
              <p:nvPr/>
            </p:nvSpPr>
            <p:spPr bwMode="auto">
              <a:xfrm>
                <a:off x="3707904" y="3186704"/>
                <a:ext cx="4266883" cy="599346"/>
              </a:xfrm>
              <a:custGeom>
                <a:avLst/>
                <a:gdLst>
                  <a:gd name="connsiteX0" fmla="*/ 0 w 2817813"/>
                  <a:gd name="connsiteY0" fmla="*/ 0 h 461963"/>
                  <a:gd name="connsiteX1" fmla="*/ 2817813 w 2817813"/>
                  <a:gd name="connsiteY1" fmla="*/ 0 h 461963"/>
                  <a:gd name="connsiteX2" fmla="*/ 2817813 w 2817813"/>
                  <a:gd name="connsiteY2" fmla="*/ 461963 h 461963"/>
                  <a:gd name="connsiteX3" fmla="*/ 355600 w 2817813"/>
                  <a:gd name="connsiteY3" fmla="*/ 461963 h 461963"/>
                  <a:gd name="connsiteX4" fmla="*/ 355600 w 2817813"/>
                  <a:gd name="connsiteY4" fmla="*/ 461963 h 461963"/>
                  <a:gd name="connsiteX5" fmla="*/ 0 w 2817813"/>
                  <a:gd name="connsiteY5" fmla="*/ 461963 h 461963"/>
                  <a:gd name="connsiteX6" fmla="*/ 0 w 2817813"/>
                  <a:gd name="connsiteY6" fmla="*/ 461963 h 46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17813" h="461963">
                    <a:moveTo>
                      <a:pt x="0" y="0"/>
                    </a:moveTo>
                    <a:lnTo>
                      <a:pt x="2817813" y="0"/>
                    </a:lnTo>
                    <a:lnTo>
                      <a:pt x="2817813" y="461963"/>
                    </a:lnTo>
                    <a:lnTo>
                      <a:pt x="355600" y="461963"/>
                    </a:lnTo>
                    <a:lnTo>
                      <a:pt x="355600" y="461963"/>
                    </a:lnTo>
                    <a:lnTo>
                      <a:pt x="0" y="461963"/>
                    </a:lnTo>
                    <a:lnTo>
                      <a:pt x="0" y="4619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思源宋体" panose="02020400000000000000" pitchFamily="18" charset="-122"/>
                </a:endParaRPr>
              </a:p>
            </p:txBody>
          </p:sp>
          <p:sp>
            <p:nvSpPr>
              <p:cNvPr id="10" name="ValueBack2"/>
              <p:cNvSpPr/>
              <p:nvPr/>
            </p:nvSpPr>
            <p:spPr bwMode="auto">
              <a:xfrm>
                <a:off x="3707904" y="3776342"/>
                <a:ext cx="461351" cy="387206"/>
              </a:xfrm>
              <a:custGeom>
                <a:avLst/>
                <a:gdLst>
                  <a:gd name="T0" fmla="*/ 0 w 224"/>
                  <a:gd name="T1" fmla="*/ 0 h 188"/>
                  <a:gd name="T2" fmla="*/ 224 w 224"/>
                  <a:gd name="T3" fmla="*/ 0 h 188"/>
                  <a:gd name="T4" fmla="*/ 224 w 224"/>
                  <a:gd name="T5" fmla="*/ 188 h 188"/>
                  <a:gd name="T6" fmla="*/ 0 w 224"/>
                  <a:gd name="T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88">
                    <a:moveTo>
                      <a:pt x="0" y="0"/>
                    </a:moveTo>
                    <a:lnTo>
                      <a:pt x="224" y="0"/>
                    </a:lnTo>
                    <a:lnTo>
                      <a:pt x="224" y="1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思源宋体" panose="02020400000000000000" pitchFamily="18" charset="-122"/>
                </a:endParaRPr>
              </a:p>
            </p:txBody>
          </p:sp>
        </p:grpSp>
        <p:sp>
          <p:nvSpPr>
            <p:cNvPr id="43026" name="矩形 56"/>
            <p:cNvSpPr>
              <a:spLocks noChangeArrowheads="1"/>
            </p:cNvSpPr>
            <p:nvPr/>
          </p:nvSpPr>
          <p:spPr bwMode="auto">
            <a:xfrm>
              <a:off x="5004048" y="3564795"/>
              <a:ext cx="3128711" cy="830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</a:t>
              </a: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15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日至</a:t>
              </a: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</a:t>
              </a: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18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</a:t>
              </a:r>
              <a:r>
                <a:rPr lang="zh-TW" altLang="en-US" sz="2400" b="1">
                  <a:solidFill>
                    <a:srgbClr val="40404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止</a:t>
              </a:r>
              <a:endParaRPr lang="en-US" altLang="zh-TW" sz="2400" b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018" name="群組 7"/>
          <p:cNvGrpSpPr>
            <a:grpSpLocks/>
          </p:cNvGrpSpPr>
          <p:nvPr/>
        </p:nvGrpSpPr>
        <p:grpSpPr bwMode="auto">
          <a:xfrm>
            <a:off x="4284663" y="4298950"/>
            <a:ext cx="4265612" cy="1106488"/>
            <a:chOff x="4283968" y="5093353"/>
            <a:chExt cx="4266000" cy="1106435"/>
          </a:xfrm>
        </p:grpSpPr>
        <p:grpSp>
          <p:nvGrpSpPr>
            <p:cNvPr id="3" name="群組 2"/>
            <p:cNvGrpSpPr/>
            <p:nvPr/>
          </p:nvGrpSpPr>
          <p:grpSpPr>
            <a:xfrm>
              <a:off x="4283968" y="5220588"/>
              <a:ext cx="4266000" cy="979200"/>
              <a:chOff x="3707904" y="4258702"/>
              <a:chExt cx="3688323" cy="97357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" name="ValueShape3"/>
              <p:cNvSpPr/>
              <p:nvPr/>
            </p:nvSpPr>
            <p:spPr bwMode="auto">
              <a:xfrm>
                <a:off x="3707904" y="4258702"/>
                <a:ext cx="3688323" cy="599346"/>
              </a:xfrm>
              <a:custGeom>
                <a:avLst/>
                <a:gdLst>
                  <a:gd name="connsiteX0" fmla="*/ 0 w 2817813"/>
                  <a:gd name="connsiteY0" fmla="*/ 0 h 461891"/>
                  <a:gd name="connsiteX1" fmla="*/ 2817813 w 2817813"/>
                  <a:gd name="connsiteY1" fmla="*/ 0 h 461891"/>
                  <a:gd name="connsiteX2" fmla="*/ 2817813 w 2817813"/>
                  <a:gd name="connsiteY2" fmla="*/ 461891 h 461891"/>
                  <a:gd name="connsiteX3" fmla="*/ 0 w 2817813"/>
                  <a:gd name="connsiteY3" fmla="*/ 461891 h 46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7813" h="461891">
                    <a:moveTo>
                      <a:pt x="0" y="0"/>
                    </a:moveTo>
                    <a:lnTo>
                      <a:pt x="2817813" y="0"/>
                    </a:lnTo>
                    <a:lnTo>
                      <a:pt x="2817813" y="461891"/>
                    </a:lnTo>
                    <a:lnTo>
                      <a:pt x="0" y="461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思源宋体" panose="02020400000000000000" pitchFamily="18" charset="-122"/>
                </a:endParaRPr>
              </a:p>
            </p:txBody>
          </p:sp>
          <p:sp>
            <p:nvSpPr>
              <p:cNvPr id="11" name="ValueBack3"/>
              <p:cNvSpPr/>
              <p:nvPr/>
            </p:nvSpPr>
            <p:spPr bwMode="auto">
              <a:xfrm>
                <a:off x="3707905" y="4845070"/>
                <a:ext cx="398878" cy="387206"/>
              </a:xfrm>
              <a:custGeom>
                <a:avLst/>
                <a:gdLst>
                  <a:gd name="T0" fmla="*/ 0 w 224"/>
                  <a:gd name="T1" fmla="*/ 0 h 188"/>
                  <a:gd name="T2" fmla="*/ 224 w 224"/>
                  <a:gd name="T3" fmla="*/ 0 h 188"/>
                  <a:gd name="T4" fmla="*/ 224 w 224"/>
                  <a:gd name="T5" fmla="*/ 188 h 188"/>
                  <a:gd name="T6" fmla="*/ 0 w 224"/>
                  <a:gd name="T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88">
                    <a:moveTo>
                      <a:pt x="0" y="0"/>
                    </a:moveTo>
                    <a:lnTo>
                      <a:pt x="224" y="0"/>
                    </a:lnTo>
                    <a:lnTo>
                      <a:pt x="224" y="1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思源宋体" panose="02020400000000000000" pitchFamily="18" charset="-122"/>
                </a:endParaRPr>
              </a:p>
            </p:txBody>
          </p:sp>
        </p:grpSp>
        <p:sp>
          <p:nvSpPr>
            <p:cNvPr id="43024" name="矩形 57"/>
            <p:cNvSpPr>
              <a:spLocks noChangeArrowheads="1"/>
            </p:cNvSpPr>
            <p:nvPr/>
          </p:nvSpPr>
          <p:spPr bwMode="auto">
            <a:xfrm>
              <a:off x="5004048" y="5093353"/>
              <a:ext cx="3128064" cy="83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</a:t>
              </a: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22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日至</a:t>
              </a: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</a:t>
              </a: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24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</a:t>
              </a:r>
              <a:r>
                <a:rPr lang="zh-TW" altLang="en-US" sz="2400" b="1">
                  <a:solidFill>
                    <a:srgbClr val="40404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止</a:t>
              </a:r>
              <a:endParaRPr lang="en-US" altLang="zh-TW" sz="2400" b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019" name="群組 20"/>
          <p:cNvGrpSpPr>
            <a:grpSpLocks/>
          </p:cNvGrpSpPr>
          <p:nvPr/>
        </p:nvGrpSpPr>
        <p:grpSpPr bwMode="auto">
          <a:xfrm>
            <a:off x="4284663" y="5559425"/>
            <a:ext cx="4265612" cy="1106488"/>
            <a:chOff x="4283968" y="5093353"/>
            <a:chExt cx="4266000" cy="1106435"/>
          </a:xfrm>
        </p:grpSpPr>
        <p:grpSp>
          <p:nvGrpSpPr>
            <p:cNvPr id="22" name="群組 21"/>
            <p:cNvGrpSpPr/>
            <p:nvPr/>
          </p:nvGrpSpPr>
          <p:grpSpPr>
            <a:xfrm>
              <a:off x="4283968" y="5220588"/>
              <a:ext cx="4266000" cy="979200"/>
              <a:chOff x="3707904" y="4258702"/>
              <a:chExt cx="3688323" cy="97357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4" name="ValueShape3"/>
              <p:cNvSpPr/>
              <p:nvPr/>
            </p:nvSpPr>
            <p:spPr bwMode="auto">
              <a:xfrm>
                <a:off x="3707904" y="4258702"/>
                <a:ext cx="3688323" cy="599346"/>
              </a:xfrm>
              <a:custGeom>
                <a:avLst/>
                <a:gdLst>
                  <a:gd name="connsiteX0" fmla="*/ 0 w 2817813"/>
                  <a:gd name="connsiteY0" fmla="*/ 0 h 461891"/>
                  <a:gd name="connsiteX1" fmla="*/ 2817813 w 2817813"/>
                  <a:gd name="connsiteY1" fmla="*/ 0 h 461891"/>
                  <a:gd name="connsiteX2" fmla="*/ 2817813 w 2817813"/>
                  <a:gd name="connsiteY2" fmla="*/ 461891 h 461891"/>
                  <a:gd name="connsiteX3" fmla="*/ 0 w 2817813"/>
                  <a:gd name="connsiteY3" fmla="*/ 461891 h 46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7813" h="461891">
                    <a:moveTo>
                      <a:pt x="0" y="0"/>
                    </a:moveTo>
                    <a:lnTo>
                      <a:pt x="2817813" y="0"/>
                    </a:lnTo>
                    <a:lnTo>
                      <a:pt x="2817813" y="461891"/>
                    </a:lnTo>
                    <a:lnTo>
                      <a:pt x="0" y="461891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思源宋体" panose="02020400000000000000" pitchFamily="18" charset="-122"/>
                </a:endParaRPr>
              </a:p>
            </p:txBody>
          </p:sp>
          <p:sp>
            <p:nvSpPr>
              <p:cNvPr id="25" name="ValueBack3"/>
              <p:cNvSpPr/>
              <p:nvPr/>
            </p:nvSpPr>
            <p:spPr bwMode="auto">
              <a:xfrm>
                <a:off x="3707905" y="4845070"/>
                <a:ext cx="398878" cy="387206"/>
              </a:xfrm>
              <a:custGeom>
                <a:avLst/>
                <a:gdLst>
                  <a:gd name="T0" fmla="*/ 0 w 224"/>
                  <a:gd name="T1" fmla="*/ 0 h 188"/>
                  <a:gd name="T2" fmla="*/ 224 w 224"/>
                  <a:gd name="T3" fmla="*/ 0 h 188"/>
                  <a:gd name="T4" fmla="*/ 224 w 224"/>
                  <a:gd name="T5" fmla="*/ 188 h 188"/>
                  <a:gd name="T6" fmla="*/ 0 w 224"/>
                  <a:gd name="T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88">
                    <a:moveTo>
                      <a:pt x="0" y="0"/>
                    </a:moveTo>
                    <a:lnTo>
                      <a:pt x="224" y="0"/>
                    </a:lnTo>
                    <a:lnTo>
                      <a:pt x="224" y="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思源宋体" panose="02020400000000000000" pitchFamily="18" charset="-122"/>
                </a:endParaRPr>
              </a:p>
            </p:txBody>
          </p:sp>
        </p:grpSp>
        <p:sp>
          <p:nvSpPr>
            <p:cNvPr id="43022" name="矩形 22"/>
            <p:cNvSpPr>
              <a:spLocks noChangeArrowheads="1"/>
            </p:cNvSpPr>
            <p:nvPr/>
          </p:nvSpPr>
          <p:spPr bwMode="auto">
            <a:xfrm>
              <a:off x="5004048" y="5093353"/>
              <a:ext cx="1348569" cy="830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</a:t>
              </a:r>
              <a:r>
                <a:rPr lang="en-US" altLang="zh-TW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31</a:t>
              </a:r>
              <a:r>
                <a:rPr lang="zh-TW" altLang="en-US" sz="2400" b="1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</a:t>
              </a:r>
              <a:endParaRPr lang="en-US" altLang="zh-TW" sz="2400" b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椭圆 31"/>
          <p:cNvSpPr/>
          <p:nvPr/>
        </p:nvSpPr>
        <p:spPr>
          <a:xfrm>
            <a:off x="701675" y="5625353"/>
            <a:ext cx="3270250" cy="720000"/>
          </a:xfrm>
          <a:prstGeom prst="roundRect">
            <a:avLst/>
          </a:prstGeom>
          <a:solidFill>
            <a:schemeClr val="bg1"/>
          </a:solidFill>
          <a:ln w="254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公告確定開班科目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</a:rPr>
              <a:t>         輔系、雙主修開放學系</a:t>
            </a:r>
          </a:p>
        </p:txBody>
      </p:sp>
      <p:sp>
        <p:nvSpPr>
          <p:cNvPr id="45059" name="內容版面配置區 2"/>
          <p:cNvSpPr>
            <a:spLocks noGrp="1"/>
          </p:cNvSpPr>
          <p:nvPr>
            <p:ph idx="4294967295"/>
          </p:nvPr>
        </p:nvSpPr>
        <p:spPr>
          <a:xfrm>
            <a:off x="250827" y="1557338"/>
            <a:ext cx="8893175" cy="37449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各學系開放校內輔系、雙主修情形</a:t>
            </a:r>
            <a:endParaRPr lang="en-US" altLang="zh-TW" sz="2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280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TW" sz="28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15900" y="2284413"/>
          <a:ext cx="8820150" cy="44498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37" marR="91437" marT="45675" marB="45675">
                    <a:solidFill>
                      <a:srgbClr val="F58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45675" marB="45675">
                    <a:solidFill>
                      <a:srgbClr val="F58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3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輔系</a:t>
                      </a:r>
                      <a:endParaRPr lang="en-US" altLang="zh-TW" sz="22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200" b="1" kern="1200" baseline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14</a:t>
                      </a:r>
                      <a:r>
                        <a:rPr lang="zh-TW" altLang="en-US" sz="2200" b="1" kern="1200" baseline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學系</a:t>
                      </a:r>
                      <a:r>
                        <a:rPr lang="zh-TW" altLang="en-US" sz="2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）</a:t>
                      </a:r>
                      <a:endParaRPr lang="zh-TW" altLang="en-US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7" marR="91437" marT="45675" marB="45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醫學系、呼吸治療學系、口腔衛生學系、香粧品學系、公共衛生學系、醫學影像暨放射科學系、物理治療學系、醫學檢驗生物技術學系、醫務管理暨醫療資訊學系、醫學社會學與社會工作學系、心理學系、醫藥暨應用化學系、生物醫學暨環境生物學系、生物科技學系</a:t>
                      </a:r>
                      <a:endParaRPr lang="zh-TW" alt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7" marR="91437" marT="45675" marB="456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3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雙主修</a:t>
                      </a:r>
                      <a:endParaRPr lang="en-US" altLang="zh-TW" sz="22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（</a:t>
                      </a:r>
                      <a:r>
                        <a:rPr lang="en-US" altLang="zh-TW" sz="2200" b="1" kern="1200" baseline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15</a:t>
                      </a:r>
                      <a:r>
                        <a:rPr lang="zh-TW" altLang="en-US" sz="2200" b="1" kern="1200" baseline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學系</a:t>
                      </a:r>
                      <a:r>
                        <a:rPr lang="zh-TW" altLang="en-US" sz="22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）</a:t>
                      </a:r>
                      <a:endParaRPr lang="zh-TW" altLang="en-US" sz="2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7" marR="91437" marT="45675" marB="4567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zh-TW" altLang="en-US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醫學系、呼吸治療學系、口腔衛生學系、香粧品學系、公共衛生學系、醫學影像暨放射科學系、物理治療學系、職能治療學系、醫學檢驗生物技術學系、醫務管理暨醫療資訊學系、醫學社會學與社會工作學系、心理學系、醫藥暨應用化學系、生物醫學暨環境生物學系、生物科技學系</a:t>
                      </a:r>
                      <a:endParaRPr lang="zh-TW" altLang="en-US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91437" marR="91437" marT="45675" marB="456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</a:rPr>
              <a:t>         輔系、雙主修時程</a:t>
            </a:r>
          </a:p>
        </p:txBody>
      </p:sp>
      <p:sp>
        <p:nvSpPr>
          <p:cNvPr id="37" name="PA-Inhaltsplatzhalter 4"/>
          <p:cNvSpPr txBox="1"/>
          <p:nvPr/>
        </p:nvSpPr>
        <p:spPr>
          <a:xfrm>
            <a:off x="298730" y="5009558"/>
            <a:ext cx="2014885" cy="892552"/>
          </a:xfrm>
          <a:prstGeom prst="rect">
            <a:avLst/>
          </a:prstGeom>
          <a:ln w="28575">
            <a:solidFill>
              <a:srgbClr val="F7A189"/>
            </a:solidFill>
            <a:prstDash val="sysDash"/>
          </a:ln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6/19 (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9:00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6/26(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5:30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0776" y="5215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思源宋体" panose="02020400000000000000" pitchFamily="18" charset="-122"/>
              <a:ea typeface="思源黑体 Medium" panose="020B0600000000000000" charset="-122"/>
              <a:cs typeface="思源宋体" panose="02020400000000000000" pitchFamily="18" charset="-122"/>
              <a:sym typeface="Noto Sans S Chinese"/>
            </a:endParaRPr>
          </a:p>
        </p:txBody>
      </p:sp>
      <p:sp>
        <p:nvSpPr>
          <p:cNvPr id="10" name="PA-五边形 6"/>
          <p:cNvSpPr/>
          <p:nvPr/>
        </p:nvSpPr>
        <p:spPr>
          <a:xfrm>
            <a:off x="1982614" y="3614482"/>
            <a:ext cx="720000" cy="165876"/>
          </a:xfrm>
          <a:prstGeom prst="homePlate">
            <a:avLst/>
          </a:prstGeom>
          <a:solidFill>
            <a:srgbClr val="69D8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3" name="PA-五边形 11"/>
          <p:cNvSpPr/>
          <p:nvPr/>
        </p:nvSpPr>
        <p:spPr>
          <a:xfrm>
            <a:off x="4253255" y="3614482"/>
            <a:ext cx="720000" cy="165876"/>
          </a:xfrm>
          <a:prstGeom prst="homePlate">
            <a:avLst/>
          </a:prstGeom>
          <a:solidFill>
            <a:srgbClr val="69D8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6" name="PA-五边形 15"/>
          <p:cNvSpPr/>
          <p:nvPr/>
        </p:nvSpPr>
        <p:spPr>
          <a:xfrm>
            <a:off x="6509551" y="3614482"/>
            <a:ext cx="720000" cy="165876"/>
          </a:xfrm>
          <a:prstGeom prst="homePlate">
            <a:avLst/>
          </a:prstGeom>
          <a:solidFill>
            <a:srgbClr val="69D8FF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PA-椭圆 5"/>
          <p:cNvSpPr>
            <a:spLocks noChangeArrowheads="1"/>
          </p:cNvSpPr>
          <p:nvPr/>
        </p:nvSpPr>
        <p:spPr bwMode="auto">
          <a:xfrm>
            <a:off x="503776" y="3015104"/>
            <a:ext cx="1440000" cy="1440000"/>
          </a:xfrm>
          <a:prstGeom prst="ellipse">
            <a:avLst/>
          </a:prstGeom>
          <a:solidFill>
            <a:srgbClr val="F7A18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9" name="PA-任意多边形 6"/>
          <p:cNvSpPr>
            <a:spLocks noEditPoints="1"/>
          </p:cNvSpPr>
          <p:nvPr/>
        </p:nvSpPr>
        <p:spPr bwMode="auto">
          <a:xfrm>
            <a:off x="485776" y="2493104"/>
            <a:ext cx="1476000" cy="2484000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4" name="TextBox 41"/>
          <p:cNvSpPr txBox="1"/>
          <p:nvPr/>
        </p:nvSpPr>
        <p:spPr>
          <a:xfrm>
            <a:off x="605877" y="340419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線上報名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期間</a:t>
            </a:r>
          </a:p>
        </p:txBody>
      </p:sp>
      <p:sp>
        <p:nvSpPr>
          <p:cNvPr id="11" name="PA-椭圆 5"/>
          <p:cNvSpPr>
            <a:spLocks noChangeArrowheads="1"/>
          </p:cNvSpPr>
          <p:nvPr/>
        </p:nvSpPr>
        <p:spPr bwMode="auto">
          <a:xfrm>
            <a:off x="2754110" y="3028198"/>
            <a:ext cx="1440000" cy="144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" name="PA-任意多边形 6"/>
          <p:cNvSpPr>
            <a:spLocks noEditPoints="1"/>
          </p:cNvSpPr>
          <p:nvPr/>
        </p:nvSpPr>
        <p:spPr bwMode="auto">
          <a:xfrm>
            <a:off x="2736110" y="2506198"/>
            <a:ext cx="1476000" cy="2484000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5" name="TextBox 41"/>
          <p:cNvSpPr txBox="1"/>
          <p:nvPr/>
        </p:nvSpPr>
        <p:spPr>
          <a:xfrm>
            <a:off x="2801819" y="3206768"/>
            <a:ext cx="1338829" cy="1039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公告合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於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資格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名單</a:t>
            </a: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及面試時間</a:t>
            </a:r>
          </a:p>
        </p:txBody>
      </p:sp>
      <p:sp>
        <p:nvSpPr>
          <p:cNvPr id="14" name="PA-椭圆 5"/>
          <p:cNvSpPr>
            <a:spLocks noChangeArrowheads="1"/>
          </p:cNvSpPr>
          <p:nvPr/>
        </p:nvSpPr>
        <p:spPr bwMode="auto">
          <a:xfrm>
            <a:off x="5044119" y="3015693"/>
            <a:ext cx="1440000" cy="14388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5" name="PA-任意多边形 6"/>
          <p:cNvSpPr>
            <a:spLocks noEditPoints="1"/>
          </p:cNvSpPr>
          <p:nvPr/>
        </p:nvSpPr>
        <p:spPr bwMode="auto">
          <a:xfrm>
            <a:off x="5026119" y="2493104"/>
            <a:ext cx="1476000" cy="2484000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6" name="TextBox 41"/>
          <p:cNvSpPr txBox="1"/>
          <p:nvPr/>
        </p:nvSpPr>
        <p:spPr>
          <a:xfrm>
            <a:off x="4971395" y="34851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輔系、雙</a:t>
            </a: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主修</a:t>
            </a:r>
            <a: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面試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7" name="PA-椭圆 5"/>
          <p:cNvSpPr>
            <a:spLocks noChangeArrowheads="1"/>
          </p:cNvSpPr>
          <p:nvPr/>
        </p:nvSpPr>
        <p:spPr bwMode="auto">
          <a:xfrm>
            <a:off x="7299503" y="3015104"/>
            <a:ext cx="1440000" cy="144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PA-任意多边形 6"/>
          <p:cNvSpPr>
            <a:spLocks noEditPoints="1"/>
          </p:cNvSpPr>
          <p:nvPr/>
        </p:nvSpPr>
        <p:spPr bwMode="auto">
          <a:xfrm>
            <a:off x="7281503" y="2493104"/>
            <a:ext cx="1476000" cy="2484000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7" name="TextBox 41"/>
          <p:cNvSpPr txBox="1"/>
          <p:nvPr/>
        </p:nvSpPr>
        <p:spPr>
          <a:xfrm>
            <a:off x="7652691" y="353825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放榜</a:t>
            </a:r>
          </a:p>
        </p:txBody>
      </p:sp>
      <p:sp>
        <p:nvSpPr>
          <p:cNvPr id="59" name="PA-Inhaltsplatzhalter 4"/>
          <p:cNvSpPr txBox="1"/>
          <p:nvPr/>
        </p:nvSpPr>
        <p:spPr>
          <a:xfrm>
            <a:off x="2769532" y="4978229"/>
            <a:ext cx="1385612" cy="1046440"/>
          </a:xfrm>
          <a:prstGeom prst="rect">
            <a:avLst/>
          </a:prstGeom>
          <a:ln w="28575">
            <a:solidFill>
              <a:srgbClr val="F4B183"/>
            </a:solidFill>
            <a:prstDash val="sysDash"/>
          </a:ln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US" altLang="zh-TW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7/11(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US" altLang="zh-TW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PA-Inhaltsplatzhalter 4"/>
          <p:cNvSpPr txBox="1"/>
          <p:nvPr/>
        </p:nvSpPr>
        <p:spPr>
          <a:xfrm>
            <a:off x="4724617" y="5010683"/>
            <a:ext cx="2061688" cy="892552"/>
          </a:xfrm>
          <a:prstGeom prst="rect">
            <a:avLst/>
          </a:prstGeom>
          <a:ln w="28575">
            <a:solidFill>
              <a:srgbClr val="FFD966"/>
            </a:solidFill>
            <a:prstDash val="sysDash"/>
          </a:ln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7/13(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7/17(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2" name="矩形 61"/>
          <p:cNvSpPr/>
          <p:nvPr/>
        </p:nvSpPr>
        <p:spPr>
          <a:xfrm>
            <a:off x="2" y="1603949"/>
            <a:ext cx="9433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  <a:defRPr/>
            </a:pPr>
            <a:r>
              <a:rPr lang="en-US" altLang="zh-TW" sz="2400" dirty="0">
                <a:solidFill>
                  <a:srgbClr val="44546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dirty="0">
                <a:solidFill>
                  <a:srgbClr val="44546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學年度輔系、雙主修申請時</a:t>
            </a:r>
            <a:r>
              <a:rPr lang="zh-TW" altLang="en-US" sz="2400" dirty="0" smtClean="0">
                <a:solidFill>
                  <a:srgbClr val="44546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程公告</a:t>
            </a:r>
            <a:r>
              <a:rPr lang="zh-TW" altLang="en-US" sz="2400" dirty="0">
                <a:solidFill>
                  <a:srgbClr val="44546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於教務處網頁最新消息。</a:t>
            </a:r>
            <a:endParaRPr lang="en-US" altLang="zh-TW" sz="2400" dirty="0">
              <a:solidFill>
                <a:srgbClr val="44546A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PA-矩形 3"/>
          <p:cNvSpPr/>
          <p:nvPr/>
        </p:nvSpPr>
        <p:spPr>
          <a:xfrm flipH="1">
            <a:off x="0" y="2276874"/>
            <a:ext cx="9144000" cy="439299"/>
          </a:xfrm>
          <a:prstGeom prst="rect">
            <a:avLst/>
          </a:prstGeom>
          <a:solidFill>
            <a:srgbClr val="CFEA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申請時程如下</a:t>
            </a:r>
            <a:endParaRPr kumimoji="0" lang="en-US" sz="2400" b="1" kern="0" dirty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75" name="PA-矩形 3"/>
          <p:cNvSpPr/>
          <p:nvPr/>
        </p:nvSpPr>
        <p:spPr>
          <a:xfrm flipH="1">
            <a:off x="0" y="6510713"/>
            <a:ext cx="9144000" cy="356029"/>
          </a:xfrm>
          <a:prstGeom prst="rect">
            <a:avLst/>
          </a:prstGeom>
          <a:solidFill>
            <a:srgbClr val="B4C7E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相關重要時程及注意事項，請參閱教務處網頁。</a:t>
            </a:r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PA-Inhaltsplatzhalter 4"/>
          <p:cNvSpPr txBox="1"/>
          <p:nvPr/>
        </p:nvSpPr>
        <p:spPr>
          <a:xfrm>
            <a:off x="7308697" y="4978229"/>
            <a:ext cx="1385612" cy="1046440"/>
          </a:xfrm>
          <a:prstGeom prst="rect">
            <a:avLst/>
          </a:prstGeom>
          <a:ln w="28575">
            <a:solidFill>
              <a:srgbClr val="A9D18E"/>
            </a:solidFill>
            <a:prstDash val="sysDash"/>
          </a:ln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US" altLang="zh-TW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8/1(</a:t>
            </a: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US" altLang="zh-TW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11" name="文字方塊 47110"/>
          <p:cNvSpPr txBox="1"/>
          <p:nvPr/>
        </p:nvSpPr>
        <p:spPr>
          <a:xfrm rot="5400000">
            <a:off x="987278" y="5255779"/>
            <a:ext cx="553998" cy="4001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</a:p>
        </p:txBody>
      </p:sp>
      <p:sp>
        <p:nvSpPr>
          <p:cNvPr id="80" name="文字方塊 79"/>
          <p:cNvSpPr txBox="1"/>
          <p:nvPr/>
        </p:nvSpPr>
        <p:spPr>
          <a:xfrm rot="5400000">
            <a:off x="5490662" y="5243761"/>
            <a:ext cx="553998" cy="4001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>
                <a:solidFill>
                  <a:srgbClr val="5959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8867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</a:rPr>
              <a:t>         校內轉系申請時程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33363" y="1584325"/>
            <a:ext cx="8515350" cy="312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就讀至少滿一學年者，即可依本校轉系辦法及簡章規定，申請轉入他系二年級。</a:t>
            </a: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學年度轉系資訊，</a:t>
            </a:r>
            <a:r>
              <a:rPr lang="zh-TW" altLang="en-US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月下旬公告暫定名額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TW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月中旬公告簡章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，敬請於本校招生資訊網（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https://enr.kmu.edu.tw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）查閱或下載。（此平台仍保留前學年度招生名額及簡章，建議可酌作參考。 ）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zh-TW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學年度轉系名額尚未公告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（俟須以</a:t>
            </a:r>
            <a:r>
              <a:rPr lang="en-US" altLang="zh-TW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學年度註冊後之缺額數為限）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，在此提供</a:t>
            </a:r>
            <a:r>
              <a:rPr lang="en-US" altLang="zh-TW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學年度開放學系供參考：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  <a:defRPr/>
            </a:pP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二年級：除醫學系（因受總量管控，無缺額）外，各學系均開放。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  <a:defRPr/>
            </a:pP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三年級：限醫學系、牙醫系、口衛系、香粧品系、醫放系、公衛系、職治系、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  <a:defRPr/>
            </a:pP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醫化系、生物系、生技系。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n"/>
              <a:defRPr/>
            </a:pPr>
            <a:r>
              <a:rPr lang="en-US" altLang="zh-TW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學年度尚規劃中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提供前一學年度申請時程供參考</a:t>
            </a: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資料庫圖表 8"/>
          <p:cNvGraphicFramePr/>
          <p:nvPr/>
        </p:nvGraphicFramePr>
        <p:xfrm>
          <a:off x="650226" y="4708257"/>
          <a:ext cx="7848872" cy="193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本</a:t>
            </a:r>
            <a:r>
              <a:rPr lang="zh-TW" altLang="en-US" b="1" dirty="0">
                <a:solidFill>
                  <a:schemeClr val="tx2"/>
                </a:solidFill>
              </a:rPr>
              <a:t>學期選課資訊</a:t>
            </a:r>
            <a:endParaRPr lang="zh-TW" altLang="en-US" dirty="0"/>
          </a:p>
        </p:txBody>
      </p:sp>
      <p:sp>
        <p:nvSpPr>
          <p:cNvPr id="4" name="PA-任意多边形 8"/>
          <p:cNvSpPr/>
          <p:nvPr/>
        </p:nvSpPr>
        <p:spPr bwMode="auto">
          <a:xfrm>
            <a:off x="4202973" y="1796148"/>
            <a:ext cx="0" cy="887756"/>
          </a:xfrm>
          <a:custGeom>
            <a:avLst/>
            <a:gdLst>
              <a:gd name="T0" fmla="*/ 0 h 399"/>
              <a:gd name="T1" fmla="*/ 399 h 399"/>
              <a:gd name="T2" fmla="*/ 0 h 39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99">
                <a:moveTo>
                  <a:pt x="0" y="0"/>
                </a:moveTo>
                <a:lnTo>
                  <a:pt x="0" y="399"/>
                </a:lnTo>
                <a:lnTo>
                  <a:pt x="0" y="0"/>
                </a:lnTo>
                <a:close/>
              </a:path>
            </a:pathLst>
          </a:custGeom>
          <a:solidFill>
            <a:srgbClr val="8497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PA-任意多边形 10"/>
          <p:cNvSpPr/>
          <p:nvPr/>
        </p:nvSpPr>
        <p:spPr bwMode="auto">
          <a:xfrm>
            <a:off x="4192457" y="1765001"/>
            <a:ext cx="33659" cy="954505"/>
          </a:xfrm>
          <a:custGeom>
            <a:avLst/>
            <a:gdLst>
              <a:gd name="T0" fmla="*/ 6 w 12"/>
              <a:gd name="T1" fmla="*/ 309 h 309"/>
              <a:gd name="T2" fmla="*/ 0 w 12"/>
              <a:gd name="T3" fmla="*/ 299 h 309"/>
              <a:gd name="T4" fmla="*/ 0 w 12"/>
              <a:gd name="T5" fmla="*/ 10 h 309"/>
              <a:gd name="T6" fmla="*/ 6 w 12"/>
              <a:gd name="T7" fmla="*/ 0 h 309"/>
              <a:gd name="T8" fmla="*/ 12 w 12"/>
              <a:gd name="T9" fmla="*/ 10 h 309"/>
              <a:gd name="T10" fmla="*/ 12 w 12"/>
              <a:gd name="T11" fmla="*/ 299 h 309"/>
              <a:gd name="T12" fmla="*/ 6 w 12"/>
              <a:gd name="T13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09">
                <a:moveTo>
                  <a:pt x="6" y="309"/>
                </a:moveTo>
                <a:cubicBezTo>
                  <a:pt x="3" y="309"/>
                  <a:pt x="0" y="304"/>
                  <a:pt x="0" y="29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3" y="0"/>
                  <a:pt x="6" y="0"/>
                </a:cubicBezTo>
                <a:cubicBezTo>
                  <a:pt x="10" y="0"/>
                  <a:pt x="12" y="4"/>
                  <a:pt x="12" y="10"/>
                </a:cubicBezTo>
                <a:cubicBezTo>
                  <a:pt x="12" y="299"/>
                  <a:pt x="12" y="299"/>
                  <a:pt x="12" y="299"/>
                </a:cubicBezTo>
                <a:cubicBezTo>
                  <a:pt x="12" y="304"/>
                  <a:pt x="10" y="309"/>
                  <a:pt x="6" y="309"/>
                </a:cubicBez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PA-任意多边形 11"/>
          <p:cNvSpPr/>
          <p:nvPr/>
        </p:nvSpPr>
        <p:spPr bwMode="auto">
          <a:xfrm>
            <a:off x="4202973" y="2721728"/>
            <a:ext cx="0" cy="765384"/>
          </a:xfrm>
          <a:custGeom>
            <a:avLst/>
            <a:gdLst>
              <a:gd name="T0" fmla="*/ 0 h 344"/>
              <a:gd name="T1" fmla="*/ 344 h 344"/>
              <a:gd name="T2" fmla="*/ 0 h 34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44">
                <a:moveTo>
                  <a:pt x="0" y="0"/>
                </a:moveTo>
                <a:lnTo>
                  <a:pt x="0" y="344"/>
                </a:lnTo>
                <a:lnTo>
                  <a:pt x="0" y="0"/>
                </a:lnTo>
                <a:close/>
              </a:path>
            </a:pathLst>
          </a:custGeom>
          <a:solidFill>
            <a:srgbClr val="8497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PA-任意多边形 13"/>
          <p:cNvSpPr/>
          <p:nvPr/>
        </p:nvSpPr>
        <p:spPr bwMode="auto">
          <a:xfrm>
            <a:off x="4192457" y="2690579"/>
            <a:ext cx="33659" cy="821008"/>
          </a:xfrm>
          <a:custGeom>
            <a:avLst/>
            <a:gdLst>
              <a:gd name="T0" fmla="*/ 6 w 12"/>
              <a:gd name="T1" fmla="*/ 266 h 266"/>
              <a:gd name="T2" fmla="*/ 0 w 12"/>
              <a:gd name="T3" fmla="*/ 258 h 266"/>
              <a:gd name="T4" fmla="*/ 0 w 12"/>
              <a:gd name="T5" fmla="*/ 8 h 266"/>
              <a:gd name="T6" fmla="*/ 6 w 12"/>
              <a:gd name="T7" fmla="*/ 0 h 266"/>
              <a:gd name="T8" fmla="*/ 12 w 12"/>
              <a:gd name="T9" fmla="*/ 8 h 266"/>
              <a:gd name="T10" fmla="*/ 12 w 12"/>
              <a:gd name="T11" fmla="*/ 258 h 266"/>
              <a:gd name="T12" fmla="*/ 6 w 12"/>
              <a:gd name="T13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266">
                <a:moveTo>
                  <a:pt x="6" y="266"/>
                </a:moveTo>
                <a:cubicBezTo>
                  <a:pt x="3" y="266"/>
                  <a:pt x="0" y="263"/>
                  <a:pt x="0" y="25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6" y="0"/>
                </a:cubicBezTo>
                <a:cubicBezTo>
                  <a:pt x="10" y="0"/>
                  <a:pt x="12" y="4"/>
                  <a:pt x="12" y="8"/>
                </a:cubicBezTo>
                <a:cubicBezTo>
                  <a:pt x="12" y="258"/>
                  <a:pt x="12" y="258"/>
                  <a:pt x="12" y="258"/>
                </a:cubicBezTo>
                <a:cubicBezTo>
                  <a:pt x="12" y="263"/>
                  <a:pt x="10" y="266"/>
                  <a:pt x="6" y="266"/>
                </a:cubicBez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PA-任意多边形 14"/>
          <p:cNvSpPr/>
          <p:nvPr/>
        </p:nvSpPr>
        <p:spPr bwMode="auto">
          <a:xfrm>
            <a:off x="4202973" y="3511588"/>
            <a:ext cx="0" cy="963405"/>
          </a:xfrm>
          <a:custGeom>
            <a:avLst/>
            <a:gdLst>
              <a:gd name="T0" fmla="*/ 0 h 433"/>
              <a:gd name="T1" fmla="*/ 433 h 433"/>
              <a:gd name="T2" fmla="*/ 0 h 4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3">
                <a:moveTo>
                  <a:pt x="0" y="0"/>
                </a:moveTo>
                <a:lnTo>
                  <a:pt x="0" y="433"/>
                </a:lnTo>
                <a:lnTo>
                  <a:pt x="0" y="0"/>
                </a:lnTo>
                <a:close/>
              </a:path>
            </a:pathLst>
          </a:custGeom>
          <a:solidFill>
            <a:srgbClr val="8497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PA-任意多边形 16"/>
          <p:cNvSpPr/>
          <p:nvPr/>
        </p:nvSpPr>
        <p:spPr bwMode="auto">
          <a:xfrm>
            <a:off x="4192457" y="3469312"/>
            <a:ext cx="33659" cy="1041278"/>
          </a:xfrm>
          <a:custGeom>
            <a:avLst/>
            <a:gdLst>
              <a:gd name="T0" fmla="*/ 6 w 12"/>
              <a:gd name="T1" fmla="*/ 338 h 338"/>
              <a:gd name="T2" fmla="*/ 0 w 12"/>
              <a:gd name="T3" fmla="*/ 328 h 338"/>
              <a:gd name="T4" fmla="*/ 0 w 12"/>
              <a:gd name="T5" fmla="*/ 11 h 338"/>
              <a:gd name="T6" fmla="*/ 6 w 12"/>
              <a:gd name="T7" fmla="*/ 0 h 338"/>
              <a:gd name="T8" fmla="*/ 12 w 12"/>
              <a:gd name="T9" fmla="*/ 11 h 338"/>
              <a:gd name="T10" fmla="*/ 12 w 12"/>
              <a:gd name="T11" fmla="*/ 328 h 338"/>
              <a:gd name="T12" fmla="*/ 6 w 12"/>
              <a:gd name="T1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38">
                <a:moveTo>
                  <a:pt x="6" y="338"/>
                </a:moveTo>
                <a:cubicBezTo>
                  <a:pt x="3" y="338"/>
                  <a:pt x="0" y="334"/>
                  <a:pt x="0" y="3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3" y="0"/>
                  <a:pt x="6" y="0"/>
                </a:cubicBezTo>
                <a:cubicBezTo>
                  <a:pt x="10" y="0"/>
                  <a:pt x="12" y="5"/>
                  <a:pt x="12" y="11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34"/>
                  <a:pt x="10" y="338"/>
                  <a:pt x="6" y="338"/>
                </a:cubicBez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PA-任意多边形 17"/>
          <p:cNvSpPr/>
          <p:nvPr/>
        </p:nvSpPr>
        <p:spPr bwMode="auto">
          <a:xfrm>
            <a:off x="4202973" y="4486117"/>
            <a:ext cx="0" cy="852157"/>
          </a:xfrm>
          <a:custGeom>
            <a:avLst/>
            <a:gdLst>
              <a:gd name="T0" fmla="*/ 0 h 383"/>
              <a:gd name="T1" fmla="*/ 383 h 383"/>
              <a:gd name="T2" fmla="*/ 0 h 38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83">
                <a:moveTo>
                  <a:pt x="0" y="0"/>
                </a:moveTo>
                <a:lnTo>
                  <a:pt x="0" y="383"/>
                </a:lnTo>
                <a:lnTo>
                  <a:pt x="0" y="0"/>
                </a:lnTo>
                <a:close/>
              </a:path>
            </a:pathLst>
          </a:custGeom>
          <a:solidFill>
            <a:srgbClr val="8497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PA-任意多边形 20"/>
          <p:cNvSpPr/>
          <p:nvPr/>
        </p:nvSpPr>
        <p:spPr bwMode="auto">
          <a:xfrm>
            <a:off x="4187195" y="5595263"/>
            <a:ext cx="0" cy="925579"/>
          </a:xfrm>
          <a:custGeom>
            <a:avLst/>
            <a:gdLst>
              <a:gd name="T0" fmla="*/ 0 h 416"/>
              <a:gd name="T1" fmla="*/ 416 h 416"/>
              <a:gd name="T2" fmla="*/ 0 h 41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16">
                <a:moveTo>
                  <a:pt x="0" y="0"/>
                </a:moveTo>
                <a:lnTo>
                  <a:pt x="0" y="416"/>
                </a:lnTo>
                <a:lnTo>
                  <a:pt x="0" y="0"/>
                </a:lnTo>
                <a:close/>
              </a:path>
            </a:pathLst>
          </a:custGeom>
          <a:solidFill>
            <a:srgbClr val="8497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PA-任意多边形 22"/>
          <p:cNvSpPr/>
          <p:nvPr/>
        </p:nvSpPr>
        <p:spPr bwMode="auto">
          <a:xfrm>
            <a:off x="4176679" y="5550762"/>
            <a:ext cx="33659" cy="1005678"/>
          </a:xfrm>
          <a:custGeom>
            <a:avLst/>
            <a:gdLst>
              <a:gd name="T0" fmla="*/ 6 w 12"/>
              <a:gd name="T1" fmla="*/ 326 h 326"/>
              <a:gd name="T2" fmla="*/ 0 w 12"/>
              <a:gd name="T3" fmla="*/ 316 h 326"/>
              <a:gd name="T4" fmla="*/ 0 w 12"/>
              <a:gd name="T5" fmla="*/ 10 h 326"/>
              <a:gd name="T6" fmla="*/ 6 w 12"/>
              <a:gd name="T7" fmla="*/ 0 h 326"/>
              <a:gd name="T8" fmla="*/ 12 w 12"/>
              <a:gd name="T9" fmla="*/ 10 h 326"/>
              <a:gd name="T10" fmla="*/ 12 w 12"/>
              <a:gd name="T11" fmla="*/ 316 h 326"/>
              <a:gd name="T12" fmla="*/ 6 w 12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26">
                <a:moveTo>
                  <a:pt x="6" y="326"/>
                </a:moveTo>
                <a:cubicBezTo>
                  <a:pt x="3" y="326"/>
                  <a:pt x="0" y="322"/>
                  <a:pt x="0" y="31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3" y="0"/>
                  <a:pt x="6" y="0"/>
                </a:cubicBezTo>
                <a:cubicBezTo>
                  <a:pt x="10" y="0"/>
                  <a:pt x="12" y="5"/>
                  <a:pt x="12" y="10"/>
                </a:cubicBezTo>
                <a:cubicBezTo>
                  <a:pt x="12" y="316"/>
                  <a:pt x="12" y="316"/>
                  <a:pt x="12" y="316"/>
                </a:cubicBezTo>
                <a:cubicBezTo>
                  <a:pt x="12" y="322"/>
                  <a:pt x="10" y="326"/>
                  <a:pt x="6" y="326"/>
                </a:cubicBez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PA-任意多边形 28"/>
          <p:cNvSpPr/>
          <p:nvPr/>
        </p:nvSpPr>
        <p:spPr bwMode="auto">
          <a:xfrm>
            <a:off x="4296588" y="5219797"/>
            <a:ext cx="3672408" cy="520638"/>
          </a:xfrm>
          <a:custGeom>
            <a:avLst/>
            <a:gdLst>
              <a:gd name="T0" fmla="*/ 196 w 1150"/>
              <a:gd name="T1" fmla="*/ 1 h 234"/>
              <a:gd name="T2" fmla="*/ 0 w 1150"/>
              <a:gd name="T3" fmla="*/ 118 h 234"/>
              <a:gd name="T4" fmla="*/ 196 w 1150"/>
              <a:gd name="T5" fmla="*/ 234 h 234"/>
              <a:gd name="T6" fmla="*/ 196 w 1150"/>
              <a:gd name="T7" fmla="*/ 233 h 234"/>
              <a:gd name="T8" fmla="*/ 1150 w 1150"/>
              <a:gd name="T9" fmla="*/ 233 h 234"/>
              <a:gd name="T10" fmla="*/ 1150 w 1150"/>
              <a:gd name="T11" fmla="*/ 0 h 234"/>
              <a:gd name="T12" fmla="*/ 196 w 1150"/>
              <a:gd name="T13" fmla="*/ 0 h 234"/>
              <a:gd name="T14" fmla="*/ 196 w 1150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0" h="234">
                <a:moveTo>
                  <a:pt x="196" y="1"/>
                </a:moveTo>
                <a:lnTo>
                  <a:pt x="0" y="118"/>
                </a:lnTo>
                <a:lnTo>
                  <a:pt x="196" y="234"/>
                </a:lnTo>
                <a:lnTo>
                  <a:pt x="196" y="233"/>
                </a:lnTo>
                <a:lnTo>
                  <a:pt x="1150" y="233"/>
                </a:lnTo>
                <a:lnTo>
                  <a:pt x="1150" y="0"/>
                </a:lnTo>
                <a:lnTo>
                  <a:pt x="196" y="0"/>
                </a:lnTo>
                <a:lnTo>
                  <a:pt x="196" y="1"/>
                </a:lnTo>
                <a:close/>
              </a:path>
            </a:pathLst>
          </a:custGeom>
          <a:solidFill>
            <a:srgbClr val="69D8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</a:p>
        </p:txBody>
      </p:sp>
      <p:sp>
        <p:nvSpPr>
          <p:cNvPr id="17" name="PA-任意多边形 29"/>
          <p:cNvSpPr/>
          <p:nvPr/>
        </p:nvSpPr>
        <p:spPr bwMode="auto">
          <a:xfrm>
            <a:off x="4296588" y="6260521"/>
            <a:ext cx="3672408" cy="520638"/>
          </a:xfrm>
          <a:custGeom>
            <a:avLst/>
            <a:gdLst>
              <a:gd name="T0" fmla="*/ 196 w 1150"/>
              <a:gd name="T1" fmla="*/ 1 h 234"/>
              <a:gd name="T2" fmla="*/ 0 w 1150"/>
              <a:gd name="T3" fmla="*/ 118 h 234"/>
              <a:gd name="T4" fmla="*/ 196 w 1150"/>
              <a:gd name="T5" fmla="*/ 234 h 234"/>
              <a:gd name="T6" fmla="*/ 196 w 1150"/>
              <a:gd name="T7" fmla="*/ 233 h 234"/>
              <a:gd name="T8" fmla="*/ 1150 w 1150"/>
              <a:gd name="T9" fmla="*/ 233 h 234"/>
              <a:gd name="T10" fmla="*/ 1150 w 1150"/>
              <a:gd name="T11" fmla="*/ 0 h 234"/>
              <a:gd name="T12" fmla="*/ 196 w 1150"/>
              <a:gd name="T13" fmla="*/ 0 h 234"/>
              <a:gd name="T14" fmla="*/ 196 w 1150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0" h="234">
                <a:moveTo>
                  <a:pt x="196" y="1"/>
                </a:moveTo>
                <a:lnTo>
                  <a:pt x="0" y="118"/>
                </a:lnTo>
                <a:lnTo>
                  <a:pt x="196" y="234"/>
                </a:lnTo>
                <a:lnTo>
                  <a:pt x="196" y="233"/>
                </a:lnTo>
                <a:lnTo>
                  <a:pt x="1150" y="233"/>
                </a:lnTo>
                <a:lnTo>
                  <a:pt x="1150" y="0"/>
                </a:lnTo>
                <a:lnTo>
                  <a:pt x="196" y="0"/>
                </a:lnTo>
                <a:lnTo>
                  <a:pt x="196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</a:p>
        </p:txBody>
      </p:sp>
      <p:sp>
        <p:nvSpPr>
          <p:cNvPr id="18" name="PA-任意多边形 30"/>
          <p:cNvSpPr/>
          <p:nvPr/>
        </p:nvSpPr>
        <p:spPr bwMode="auto">
          <a:xfrm flipH="1">
            <a:off x="4312366" y="1562528"/>
            <a:ext cx="3672408" cy="520638"/>
          </a:xfrm>
          <a:custGeom>
            <a:avLst/>
            <a:gdLst>
              <a:gd name="T0" fmla="*/ 954 w 1151"/>
              <a:gd name="T1" fmla="*/ 1 h 234"/>
              <a:gd name="T2" fmla="*/ 1151 w 1151"/>
              <a:gd name="T3" fmla="*/ 118 h 234"/>
              <a:gd name="T4" fmla="*/ 954 w 1151"/>
              <a:gd name="T5" fmla="*/ 234 h 234"/>
              <a:gd name="T6" fmla="*/ 954 w 1151"/>
              <a:gd name="T7" fmla="*/ 233 h 234"/>
              <a:gd name="T8" fmla="*/ 0 w 1151"/>
              <a:gd name="T9" fmla="*/ 233 h 234"/>
              <a:gd name="T10" fmla="*/ 0 w 1151"/>
              <a:gd name="T11" fmla="*/ 0 h 234"/>
              <a:gd name="T12" fmla="*/ 954 w 1151"/>
              <a:gd name="T13" fmla="*/ 0 h 234"/>
              <a:gd name="T14" fmla="*/ 954 w 1151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1" h="234">
                <a:moveTo>
                  <a:pt x="954" y="1"/>
                </a:moveTo>
                <a:lnTo>
                  <a:pt x="1151" y="118"/>
                </a:lnTo>
                <a:lnTo>
                  <a:pt x="954" y="234"/>
                </a:lnTo>
                <a:lnTo>
                  <a:pt x="954" y="233"/>
                </a:lnTo>
                <a:lnTo>
                  <a:pt x="0" y="233"/>
                </a:lnTo>
                <a:lnTo>
                  <a:pt x="0" y="0"/>
                </a:lnTo>
                <a:lnTo>
                  <a:pt x="954" y="0"/>
                </a:lnTo>
                <a:lnTo>
                  <a:pt x="954" y="1"/>
                </a:lnTo>
                <a:close/>
              </a:path>
            </a:pathLst>
          </a:custGeom>
          <a:solidFill>
            <a:srgbClr val="F7A189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0"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kumimoji="0"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kumimoji="0"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0"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kumimoji="0"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kumimoji="0"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</a:p>
        </p:txBody>
      </p:sp>
      <p:sp>
        <p:nvSpPr>
          <p:cNvPr id="19" name="PA-任意多边形 31"/>
          <p:cNvSpPr/>
          <p:nvPr/>
        </p:nvSpPr>
        <p:spPr bwMode="auto">
          <a:xfrm flipH="1">
            <a:off x="4312366" y="2647509"/>
            <a:ext cx="4680520" cy="520638"/>
          </a:xfrm>
          <a:custGeom>
            <a:avLst/>
            <a:gdLst>
              <a:gd name="T0" fmla="*/ 954 w 1151"/>
              <a:gd name="T1" fmla="*/ 1 h 234"/>
              <a:gd name="T2" fmla="*/ 1151 w 1151"/>
              <a:gd name="T3" fmla="*/ 117 h 234"/>
              <a:gd name="T4" fmla="*/ 954 w 1151"/>
              <a:gd name="T5" fmla="*/ 234 h 234"/>
              <a:gd name="T6" fmla="*/ 954 w 1151"/>
              <a:gd name="T7" fmla="*/ 233 h 234"/>
              <a:gd name="T8" fmla="*/ 0 w 1151"/>
              <a:gd name="T9" fmla="*/ 233 h 234"/>
              <a:gd name="T10" fmla="*/ 0 w 1151"/>
              <a:gd name="T11" fmla="*/ 0 h 234"/>
              <a:gd name="T12" fmla="*/ 954 w 1151"/>
              <a:gd name="T13" fmla="*/ 0 h 234"/>
              <a:gd name="T14" fmla="*/ 954 w 1151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1" h="234">
                <a:moveTo>
                  <a:pt x="954" y="1"/>
                </a:moveTo>
                <a:lnTo>
                  <a:pt x="1151" y="117"/>
                </a:lnTo>
                <a:lnTo>
                  <a:pt x="954" y="234"/>
                </a:lnTo>
                <a:lnTo>
                  <a:pt x="954" y="233"/>
                </a:lnTo>
                <a:lnTo>
                  <a:pt x="0" y="233"/>
                </a:lnTo>
                <a:lnTo>
                  <a:pt x="0" y="0"/>
                </a:lnTo>
                <a:lnTo>
                  <a:pt x="954" y="0"/>
                </a:lnTo>
                <a:lnTo>
                  <a:pt x="954" y="1"/>
                </a:lnTo>
                <a:close/>
              </a:path>
            </a:pathLst>
          </a:custGeom>
          <a:solidFill>
            <a:srgbClr val="F4B18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日中午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</a:p>
        </p:txBody>
      </p:sp>
      <p:sp>
        <p:nvSpPr>
          <p:cNvPr id="20" name="PA-任意多边形 32"/>
          <p:cNvSpPr/>
          <p:nvPr/>
        </p:nvSpPr>
        <p:spPr bwMode="auto">
          <a:xfrm flipH="1">
            <a:off x="4312366" y="3647308"/>
            <a:ext cx="4680520" cy="520638"/>
          </a:xfrm>
          <a:custGeom>
            <a:avLst/>
            <a:gdLst>
              <a:gd name="T0" fmla="*/ 954 w 1151"/>
              <a:gd name="T1" fmla="*/ 1 h 234"/>
              <a:gd name="T2" fmla="*/ 1151 w 1151"/>
              <a:gd name="T3" fmla="*/ 117 h 234"/>
              <a:gd name="T4" fmla="*/ 954 w 1151"/>
              <a:gd name="T5" fmla="*/ 234 h 234"/>
              <a:gd name="T6" fmla="*/ 954 w 1151"/>
              <a:gd name="T7" fmla="*/ 233 h 234"/>
              <a:gd name="T8" fmla="*/ 0 w 1151"/>
              <a:gd name="T9" fmla="*/ 233 h 234"/>
              <a:gd name="T10" fmla="*/ 0 w 1151"/>
              <a:gd name="T11" fmla="*/ 0 h 234"/>
              <a:gd name="T12" fmla="*/ 954 w 1151"/>
              <a:gd name="T13" fmla="*/ 0 h 234"/>
              <a:gd name="T14" fmla="*/ 954 w 1151"/>
              <a:gd name="T15" fmla="*/ 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1" h="234">
                <a:moveTo>
                  <a:pt x="954" y="1"/>
                </a:moveTo>
                <a:lnTo>
                  <a:pt x="1151" y="117"/>
                </a:lnTo>
                <a:lnTo>
                  <a:pt x="954" y="234"/>
                </a:lnTo>
                <a:lnTo>
                  <a:pt x="954" y="233"/>
                </a:lnTo>
                <a:lnTo>
                  <a:pt x="0" y="233"/>
                </a:lnTo>
                <a:lnTo>
                  <a:pt x="0" y="0"/>
                </a:lnTo>
                <a:lnTo>
                  <a:pt x="954" y="0"/>
                </a:lnTo>
                <a:lnTo>
                  <a:pt x="95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至至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  <a:endParaRPr lang="en-US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PA-椭圆 40"/>
          <p:cNvSpPr>
            <a:spLocks noChangeArrowheads="1"/>
          </p:cNvSpPr>
          <p:nvPr/>
        </p:nvSpPr>
        <p:spPr bwMode="auto">
          <a:xfrm>
            <a:off x="4090425" y="5371890"/>
            <a:ext cx="208266" cy="218045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PA-椭圆 41"/>
          <p:cNvSpPr>
            <a:spLocks noChangeArrowheads="1"/>
          </p:cNvSpPr>
          <p:nvPr/>
        </p:nvSpPr>
        <p:spPr bwMode="auto">
          <a:xfrm>
            <a:off x="4090425" y="6411819"/>
            <a:ext cx="208266" cy="218045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3" name="PA-椭圆 36"/>
          <p:cNvSpPr>
            <a:spLocks noChangeArrowheads="1"/>
          </p:cNvSpPr>
          <p:nvPr/>
        </p:nvSpPr>
        <p:spPr bwMode="auto">
          <a:xfrm>
            <a:off x="4106203" y="1713827"/>
            <a:ext cx="208266" cy="218045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4" name="PA-椭圆 37"/>
          <p:cNvSpPr>
            <a:spLocks noChangeArrowheads="1"/>
          </p:cNvSpPr>
          <p:nvPr/>
        </p:nvSpPr>
        <p:spPr bwMode="auto">
          <a:xfrm>
            <a:off x="4106203" y="2798808"/>
            <a:ext cx="208266" cy="218045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PA-椭圆 38"/>
          <p:cNvSpPr>
            <a:spLocks noChangeArrowheads="1"/>
          </p:cNvSpPr>
          <p:nvPr/>
        </p:nvSpPr>
        <p:spPr bwMode="auto">
          <a:xfrm>
            <a:off x="4106203" y="3798607"/>
            <a:ext cx="208266" cy="218045"/>
          </a:xfrm>
          <a:prstGeom prst="ellipse">
            <a:avLst/>
          </a:pr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0528" y="458340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選課清單線上審核</a:t>
            </a:r>
          </a:p>
        </p:txBody>
      </p:sp>
      <p:sp>
        <p:nvSpPr>
          <p:cNvPr id="68" name="PA-任意多边形 16"/>
          <p:cNvSpPr/>
          <p:nvPr/>
        </p:nvSpPr>
        <p:spPr bwMode="auto">
          <a:xfrm>
            <a:off x="4176679" y="5025820"/>
            <a:ext cx="33659" cy="533051"/>
          </a:xfrm>
          <a:custGeom>
            <a:avLst/>
            <a:gdLst>
              <a:gd name="T0" fmla="*/ 6 w 12"/>
              <a:gd name="T1" fmla="*/ 338 h 338"/>
              <a:gd name="T2" fmla="*/ 0 w 12"/>
              <a:gd name="T3" fmla="*/ 328 h 338"/>
              <a:gd name="T4" fmla="*/ 0 w 12"/>
              <a:gd name="T5" fmla="*/ 11 h 338"/>
              <a:gd name="T6" fmla="*/ 6 w 12"/>
              <a:gd name="T7" fmla="*/ 0 h 338"/>
              <a:gd name="T8" fmla="*/ 12 w 12"/>
              <a:gd name="T9" fmla="*/ 11 h 338"/>
              <a:gd name="T10" fmla="*/ 12 w 12"/>
              <a:gd name="T11" fmla="*/ 328 h 338"/>
              <a:gd name="T12" fmla="*/ 6 w 12"/>
              <a:gd name="T13" fmla="*/ 33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38">
                <a:moveTo>
                  <a:pt x="6" y="338"/>
                </a:moveTo>
                <a:cubicBezTo>
                  <a:pt x="3" y="338"/>
                  <a:pt x="0" y="334"/>
                  <a:pt x="0" y="3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3" y="0"/>
                  <a:pt x="6" y="0"/>
                </a:cubicBezTo>
                <a:cubicBezTo>
                  <a:pt x="10" y="0"/>
                  <a:pt x="12" y="5"/>
                  <a:pt x="12" y="11"/>
                </a:cubicBezTo>
                <a:cubicBezTo>
                  <a:pt x="12" y="328"/>
                  <a:pt x="12" y="328"/>
                  <a:pt x="12" y="328"/>
                </a:cubicBezTo>
                <a:cubicBezTo>
                  <a:pt x="12" y="334"/>
                  <a:pt x="10" y="338"/>
                  <a:pt x="6" y="338"/>
                </a:cubicBez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422028" y="16152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本學期預選課</a:t>
            </a:r>
          </a:p>
        </p:txBody>
      </p:sp>
      <p:sp>
        <p:nvSpPr>
          <p:cNvPr id="71" name="矩形 70"/>
          <p:cNvSpPr/>
          <p:nvPr/>
        </p:nvSpPr>
        <p:spPr>
          <a:xfrm>
            <a:off x="1717164" y="269351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加退選期間</a:t>
            </a:r>
          </a:p>
        </p:txBody>
      </p:sp>
      <p:sp>
        <p:nvSpPr>
          <p:cNvPr id="72" name="矩形 71"/>
          <p:cNvSpPr/>
          <p:nvPr/>
        </p:nvSpPr>
        <p:spPr>
          <a:xfrm>
            <a:off x="1409388" y="368657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人工加選期間</a:t>
            </a:r>
          </a:p>
        </p:txBody>
      </p:sp>
      <p:sp>
        <p:nvSpPr>
          <p:cNvPr id="73" name="矩形 72"/>
          <p:cNvSpPr/>
          <p:nvPr/>
        </p:nvSpPr>
        <p:spPr>
          <a:xfrm>
            <a:off x="1422029" y="524057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導師審核時間</a:t>
            </a:r>
          </a:p>
        </p:txBody>
      </p:sp>
      <p:sp>
        <p:nvSpPr>
          <p:cNvPr id="74" name="矩形 73"/>
          <p:cNvSpPr/>
          <p:nvPr/>
        </p:nvSpPr>
        <p:spPr>
          <a:xfrm>
            <a:off x="825133" y="628453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系所主任審核時間</a:t>
            </a:r>
          </a:p>
        </p:txBody>
      </p:sp>
      <p:sp>
        <p:nvSpPr>
          <p:cNvPr id="43" name="PA-任意多边形 5"/>
          <p:cNvSpPr/>
          <p:nvPr/>
        </p:nvSpPr>
        <p:spPr bwMode="auto">
          <a:xfrm flipH="1">
            <a:off x="1221768" y="1542761"/>
            <a:ext cx="2927563" cy="565287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noFill/>
          <a:ln>
            <a:solidFill>
              <a:srgbClr val="F7A189"/>
            </a:solidFill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4" name="PA-任意多边形 5"/>
          <p:cNvSpPr/>
          <p:nvPr/>
        </p:nvSpPr>
        <p:spPr bwMode="auto">
          <a:xfrm flipH="1">
            <a:off x="1495114" y="2625426"/>
            <a:ext cx="2639531" cy="565287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noFill/>
          <a:ln>
            <a:solidFill>
              <a:srgbClr val="F4B183"/>
            </a:solidFill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5" name="PA-任意多边形 5"/>
          <p:cNvSpPr/>
          <p:nvPr/>
        </p:nvSpPr>
        <p:spPr bwMode="auto">
          <a:xfrm flipH="1">
            <a:off x="1207079" y="3618541"/>
            <a:ext cx="2927564" cy="565287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noFill/>
          <a:ln>
            <a:solidFill>
              <a:srgbClr val="FFD966"/>
            </a:solidFill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6" name="PA-任意多边形 5"/>
          <p:cNvSpPr/>
          <p:nvPr/>
        </p:nvSpPr>
        <p:spPr bwMode="auto">
          <a:xfrm flipH="1">
            <a:off x="1162861" y="5173289"/>
            <a:ext cx="2927564" cy="565287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noFill/>
          <a:ln>
            <a:solidFill>
              <a:srgbClr val="69D8FF"/>
            </a:solidFill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7" name="PA-任意多边形 5"/>
          <p:cNvSpPr/>
          <p:nvPr/>
        </p:nvSpPr>
        <p:spPr bwMode="auto">
          <a:xfrm flipH="1">
            <a:off x="559047" y="6232728"/>
            <a:ext cx="3560910" cy="565287"/>
          </a:xfrm>
          <a:custGeom>
            <a:avLst/>
            <a:gdLst>
              <a:gd name="T0" fmla="*/ 433 w 2183"/>
              <a:gd name="T1" fmla="*/ 0 h 483"/>
              <a:gd name="T2" fmla="*/ 1942 w 2183"/>
              <a:gd name="T3" fmla="*/ 0 h 483"/>
              <a:gd name="T4" fmla="*/ 2183 w 2183"/>
              <a:gd name="T5" fmla="*/ 241 h 483"/>
              <a:gd name="T6" fmla="*/ 1942 w 2183"/>
              <a:gd name="T7" fmla="*/ 483 h 483"/>
              <a:gd name="T8" fmla="*/ 433 w 2183"/>
              <a:gd name="T9" fmla="*/ 483 h 483"/>
              <a:gd name="T10" fmla="*/ 0 w 2183"/>
              <a:gd name="T11" fmla="*/ 320 h 483"/>
              <a:gd name="T12" fmla="*/ 433 w 2183"/>
              <a:gd name="T1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3" h="483">
                <a:moveTo>
                  <a:pt x="433" y="0"/>
                </a:moveTo>
                <a:cubicBezTo>
                  <a:pt x="1942" y="0"/>
                  <a:pt x="1942" y="0"/>
                  <a:pt x="1942" y="0"/>
                </a:cubicBezTo>
                <a:cubicBezTo>
                  <a:pt x="2075" y="0"/>
                  <a:pt x="2183" y="108"/>
                  <a:pt x="2183" y="241"/>
                </a:cubicBezTo>
                <a:cubicBezTo>
                  <a:pt x="2183" y="375"/>
                  <a:pt x="2075" y="483"/>
                  <a:pt x="1942" y="483"/>
                </a:cubicBezTo>
                <a:cubicBezTo>
                  <a:pt x="433" y="483"/>
                  <a:pt x="433" y="483"/>
                  <a:pt x="433" y="483"/>
                </a:cubicBezTo>
                <a:cubicBezTo>
                  <a:pt x="272" y="483"/>
                  <a:pt x="205" y="265"/>
                  <a:pt x="0" y="320"/>
                </a:cubicBezTo>
                <a:cubicBezTo>
                  <a:pt x="81" y="239"/>
                  <a:pt x="256" y="0"/>
                  <a:pt x="433" y="0"/>
                </a:cubicBezTo>
                <a:close/>
              </a:path>
            </a:pathLst>
          </a:custGeom>
          <a:noFill/>
          <a:ln>
            <a:solidFill>
              <a:srgbClr val="A9D18E"/>
            </a:solidFill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2400" kern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48" name="PA-任意多边形 10"/>
          <p:cNvSpPr/>
          <p:nvPr/>
        </p:nvSpPr>
        <p:spPr bwMode="auto">
          <a:xfrm>
            <a:off x="4180494" y="5038489"/>
            <a:ext cx="33659" cy="954505"/>
          </a:xfrm>
          <a:custGeom>
            <a:avLst/>
            <a:gdLst>
              <a:gd name="T0" fmla="*/ 6 w 12"/>
              <a:gd name="T1" fmla="*/ 309 h 309"/>
              <a:gd name="T2" fmla="*/ 0 w 12"/>
              <a:gd name="T3" fmla="*/ 299 h 309"/>
              <a:gd name="T4" fmla="*/ 0 w 12"/>
              <a:gd name="T5" fmla="*/ 10 h 309"/>
              <a:gd name="T6" fmla="*/ 6 w 12"/>
              <a:gd name="T7" fmla="*/ 0 h 309"/>
              <a:gd name="T8" fmla="*/ 12 w 12"/>
              <a:gd name="T9" fmla="*/ 10 h 309"/>
              <a:gd name="T10" fmla="*/ 12 w 12"/>
              <a:gd name="T11" fmla="*/ 299 h 309"/>
              <a:gd name="T12" fmla="*/ 6 w 12"/>
              <a:gd name="T13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09">
                <a:moveTo>
                  <a:pt x="6" y="309"/>
                </a:moveTo>
                <a:cubicBezTo>
                  <a:pt x="3" y="309"/>
                  <a:pt x="0" y="304"/>
                  <a:pt x="0" y="29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3" y="0"/>
                  <a:pt x="6" y="0"/>
                </a:cubicBezTo>
                <a:cubicBezTo>
                  <a:pt x="10" y="0"/>
                  <a:pt x="12" y="4"/>
                  <a:pt x="12" y="10"/>
                </a:cubicBezTo>
                <a:cubicBezTo>
                  <a:pt x="12" y="299"/>
                  <a:pt x="12" y="299"/>
                  <a:pt x="12" y="299"/>
                </a:cubicBezTo>
                <a:cubicBezTo>
                  <a:pt x="12" y="304"/>
                  <a:pt x="10" y="309"/>
                  <a:pt x="6" y="309"/>
                </a:cubicBezTo>
                <a:close/>
              </a:path>
            </a:pathLst>
          </a:custGeom>
          <a:solidFill>
            <a:srgbClr val="8497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98" y="358424"/>
            <a:ext cx="1003886" cy="6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243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396877" y="104775"/>
            <a:ext cx="8747125" cy="1163638"/>
          </a:xfrm>
        </p:spPr>
        <p:txBody>
          <a:bodyPr/>
          <a:lstStyle/>
          <a:p>
            <a:r>
              <a:rPr lang="zh-TW" altLang="en-US" sz="3600" b="1" dirty="0">
                <a:solidFill>
                  <a:schemeClr val="tx2"/>
                </a:solidFill>
              </a:rPr>
              <a:t>          學習預警與學業輔導</a:t>
            </a:r>
            <a:r>
              <a:rPr lang="en-US" altLang="zh-TW" sz="3600" b="1" dirty="0">
                <a:solidFill>
                  <a:schemeClr val="tx2"/>
                </a:solidFill>
              </a:rPr>
              <a:t>-</a:t>
            </a:r>
            <a:br>
              <a:rPr lang="en-US" altLang="zh-TW" sz="3600" b="1" dirty="0">
                <a:solidFill>
                  <a:schemeClr val="tx2"/>
                </a:solidFill>
              </a:rPr>
            </a:br>
            <a:r>
              <a:rPr lang="zh-TW" altLang="en-US" sz="3600" b="1" dirty="0">
                <a:solidFill>
                  <a:schemeClr val="tx2"/>
                </a:solidFill>
              </a:rPr>
              <a:t>          各燈號預設定義 </a:t>
            </a:r>
            <a:endParaRPr lang="zh-TW" altLang="en-US" sz="36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11190" y="1557338"/>
          <a:ext cx="8034337" cy="3832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8802">
                  <a:extLst>
                    <a:ext uri="{9D8B030D-6E8A-4147-A177-3AD203B41FA5}">
                      <a16:colId xmlns:a16="http://schemas.microsoft.com/office/drawing/2014/main" val="1653238653"/>
                    </a:ext>
                  </a:extLst>
                </a:gridCol>
                <a:gridCol w="1841845">
                  <a:extLst>
                    <a:ext uri="{9D8B030D-6E8A-4147-A177-3AD203B41FA5}">
                      <a16:colId xmlns:a16="http://schemas.microsoft.com/office/drawing/2014/main" val="3706955741"/>
                    </a:ext>
                  </a:extLst>
                </a:gridCol>
                <a:gridCol w="3683690">
                  <a:extLst>
                    <a:ext uri="{9D8B030D-6E8A-4147-A177-3AD203B41FA5}">
                      <a16:colId xmlns:a16="http://schemas.microsoft.com/office/drawing/2014/main" val="2363284015"/>
                    </a:ext>
                  </a:extLst>
                </a:gridCol>
              </a:tblGrid>
              <a:tr h="3603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燈號</a:t>
                      </a:r>
                      <a:endParaRPr lang="zh-TW" altLang="en-US" sz="17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>
                    <a:solidFill>
                      <a:srgbClr val="F58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程度別</a:t>
                      </a:r>
                      <a:endParaRPr lang="zh-TW" altLang="en-US" sz="17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>
                    <a:solidFill>
                      <a:srgbClr val="F58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預設定義</a:t>
                      </a:r>
                      <a:endParaRPr lang="en-US" altLang="zh-TW" sz="17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>
                    <a:solidFill>
                      <a:srgbClr val="F58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13680"/>
                  </a:ext>
                </a:extLst>
              </a:tr>
              <a:tr h="15698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很危險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17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＊符合其中一項條件：</a:t>
                      </a:r>
                      <a:endParaRPr lang="en-US" altLang="zh-TW" sz="17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分以下</a:t>
                      </a:r>
                      <a:endParaRPr lang="en-US" altLang="zh-TW" sz="17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缺席率</a:t>
                      </a: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&gt;50%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成績最差百分位屬</a:t>
                      </a: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&lt;5%</a:t>
                      </a:r>
                    </a:p>
                  </a:txBody>
                  <a:tcPr marL="86569" marR="86569" marT="43281" marB="43281" anchor="ctr"/>
                </a:tc>
                <a:extLst>
                  <a:ext uri="{0D108BD9-81ED-4DB2-BD59-A6C34878D82A}">
                    <a16:rowId xmlns:a16="http://schemas.microsoft.com/office/drawing/2014/main" val="2446333601"/>
                  </a:ext>
                </a:extLst>
              </a:tr>
              <a:tr h="13567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有點危險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＊符合其中一項條件：</a:t>
                      </a:r>
                      <a:endParaRPr lang="en-US" altLang="zh-TW" sz="17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50-59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7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缺席率為</a:t>
                      </a: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25%~50%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endParaRPr lang="en-US" altLang="zh-TW" sz="17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成績最差百分位屬</a:t>
                      </a:r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5~10%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/>
                </a:tc>
                <a:extLst>
                  <a:ext uri="{0D108BD9-81ED-4DB2-BD59-A6C34878D82A}">
                    <a16:rowId xmlns:a16="http://schemas.microsoft.com/office/drawing/2014/main" val="584544915"/>
                  </a:ext>
                </a:extLst>
              </a:tr>
              <a:tr h="5452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大致安全</a:t>
                      </a:r>
                      <a:endParaRPr lang="zh-TW" altLang="en-US" sz="1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17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569" marR="86569" marT="43281" marB="43281" anchor="ctr"/>
                </a:tc>
                <a:extLst>
                  <a:ext uri="{0D108BD9-81ED-4DB2-BD59-A6C34878D82A}">
                    <a16:rowId xmlns:a16="http://schemas.microsoft.com/office/drawing/2014/main" val="1632648854"/>
                  </a:ext>
                </a:extLst>
              </a:tr>
            </a:tbl>
          </a:graphicData>
        </a:graphic>
      </p:graphicFrame>
      <p:sp>
        <p:nvSpPr>
          <p:cNvPr id="8" name="流程圖: 接點 7"/>
          <p:cNvSpPr/>
          <p:nvPr/>
        </p:nvSpPr>
        <p:spPr>
          <a:xfrm>
            <a:off x="1019177" y="3952877"/>
            <a:ext cx="354013" cy="284163"/>
          </a:xfrm>
          <a:prstGeom prst="flowChartConnector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流程圖: 接點 8"/>
          <p:cNvSpPr/>
          <p:nvPr/>
        </p:nvSpPr>
        <p:spPr>
          <a:xfrm flipV="1">
            <a:off x="1019177" y="4960938"/>
            <a:ext cx="354013" cy="284162"/>
          </a:xfrm>
          <a:prstGeom prst="flowChartConnector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1019177" y="2360613"/>
            <a:ext cx="354013" cy="284162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688" y="5516565"/>
            <a:ext cx="9104312" cy="1196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defRPr/>
            </a:pP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授課教師可在期初依據課程內容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自定燈號定義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T.2.0.03e.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課程預警燈號成績設定</a:t>
            </a:r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6877" y="104775"/>
            <a:ext cx="8278813" cy="1163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TW" altLang="en-US" b="1" dirty="0" smtClean="0">
                <a:solidFill>
                  <a:schemeClr val="tx2"/>
                </a:solidFill>
              </a:rPr>
              <a:t>本</a:t>
            </a:r>
            <a:r>
              <a:rPr lang="zh-TW" altLang="en-US" b="1" dirty="0">
                <a:solidFill>
                  <a:schemeClr val="tx2"/>
                </a:solidFill>
              </a:rPr>
              <a:t>期初、期中</a:t>
            </a:r>
            <a:r>
              <a:rPr lang="zh-TW" altLang="en-US" b="1" dirty="0" smtClean="0">
                <a:solidFill>
                  <a:schemeClr val="tx2"/>
                </a:solidFill>
              </a:rPr>
              <a:t>學業</a:t>
            </a:r>
            <a:r>
              <a:rPr lang="en-US" altLang="zh-TW" b="1" dirty="0" smtClean="0">
                <a:solidFill>
                  <a:schemeClr val="tx2"/>
                </a:solidFill>
              </a:rPr>
              <a:t/>
            </a:r>
            <a:br>
              <a:rPr lang="en-US" altLang="zh-TW" b="1" dirty="0" smtClean="0">
                <a:solidFill>
                  <a:schemeClr val="tx2"/>
                </a:solidFill>
              </a:rPr>
            </a:br>
            <a:r>
              <a:rPr lang="zh-TW" altLang="en-US" b="1" dirty="0">
                <a:solidFill>
                  <a:schemeClr val="tx2"/>
                </a:solidFill>
              </a:rPr>
              <a:t> </a:t>
            </a:r>
            <a:r>
              <a:rPr lang="zh-TW" altLang="en-US" b="1" dirty="0" smtClean="0">
                <a:solidFill>
                  <a:schemeClr val="tx2"/>
                </a:solidFill>
              </a:rPr>
              <a:t>         高</a:t>
            </a:r>
            <a:r>
              <a:rPr lang="zh-TW" altLang="en-US" b="1" dirty="0">
                <a:solidFill>
                  <a:schemeClr val="tx2"/>
                </a:solidFill>
              </a:rPr>
              <a:t>風險學生人數統計</a:t>
            </a:r>
            <a:br>
              <a:rPr lang="zh-TW" altLang="en-US" b="1" dirty="0">
                <a:solidFill>
                  <a:schemeClr val="tx2"/>
                </a:solidFill>
              </a:rPr>
            </a:b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8115" y="5337175"/>
            <a:ext cx="8897937" cy="1366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期初學業高風險學生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曾有一次學業成績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不及格記錄學生。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期中學業高風險學生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曾有一次學業成績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不及格紀錄且期中預警≧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/>
        </p:nvGraphicFramePr>
        <p:xfrm>
          <a:off x="-108520" y="1628800"/>
          <a:ext cx="489654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圖表 9"/>
          <p:cNvGraphicFramePr>
            <a:graphicFrameLocks/>
          </p:cNvGraphicFramePr>
          <p:nvPr/>
        </p:nvGraphicFramePr>
        <p:xfrm>
          <a:off x="4628509" y="1628802"/>
          <a:ext cx="4556919" cy="336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0340" y="5502275"/>
            <a:ext cx="8897937" cy="1366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期初學業高風險學生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曾有一次學業成績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不及格記錄學生。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期中學業高風險學生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曾有一次學業成績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不及格紀錄且期中預警≧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學生。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圖表 5"/>
          <p:cNvGraphicFramePr>
            <a:graphicFrameLocks/>
          </p:cNvGraphicFramePr>
          <p:nvPr/>
        </p:nvGraphicFramePr>
        <p:xfrm>
          <a:off x="-318988" y="1628776"/>
          <a:ext cx="5107012" cy="410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/>
        </p:nvGraphicFramePr>
        <p:xfrm>
          <a:off x="4587085" y="1700812"/>
          <a:ext cx="4556919" cy="336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96877" y="104775"/>
            <a:ext cx="8278813" cy="1163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TW" altLang="en-US" b="1" dirty="0" smtClean="0">
                <a:solidFill>
                  <a:schemeClr val="tx2"/>
                </a:solidFill>
              </a:rPr>
              <a:t>本</a:t>
            </a:r>
            <a:r>
              <a:rPr lang="zh-TW" altLang="en-US" b="1" dirty="0">
                <a:solidFill>
                  <a:schemeClr val="tx2"/>
                </a:solidFill>
              </a:rPr>
              <a:t>期初、期中</a:t>
            </a:r>
            <a:r>
              <a:rPr lang="zh-TW" altLang="en-US" b="1" dirty="0" smtClean="0">
                <a:solidFill>
                  <a:schemeClr val="tx2"/>
                </a:solidFill>
              </a:rPr>
              <a:t>學業</a:t>
            </a:r>
            <a:r>
              <a:rPr lang="en-US" altLang="zh-TW" b="1" dirty="0" smtClean="0">
                <a:solidFill>
                  <a:schemeClr val="tx2"/>
                </a:solidFill>
              </a:rPr>
              <a:t/>
            </a:r>
            <a:br>
              <a:rPr lang="en-US" altLang="zh-TW" b="1" dirty="0" smtClean="0">
                <a:solidFill>
                  <a:schemeClr val="tx2"/>
                </a:solidFill>
              </a:rPr>
            </a:br>
            <a:r>
              <a:rPr lang="zh-TW" altLang="en-US" b="1" dirty="0">
                <a:solidFill>
                  <a:schemeClr val="tx2"/>
                </a:solidFill>
              </a:rPr>
              <a:t> </a:t>
            </a:r>
            <a:r>
              <a:rPr lang="zh-TW" altLang="en-US" b="1" dirty="0" smtClean="0">
                <a:solidFill>
                  <a:schemeClr val="tx2"/>
                </a:solidFill>
              </a:rPr>
              <a:t>         高</a:t>
            </a:r>
            <a:r>
              <a:rPr lang="zh-TW" altLang="en-US" b="1" dirty="0">
                <a:solidFill>
                  <a:schemeClr val="tx2"/>
                </a:solidFill>
              </a:rPr>
              <a:t>風險學生人數統計</a:t>
            </a:r>
            <a:br>
              <a:rPr lang="zh-TW" altLang="en-US" b="1" dirty="0">
                <a:solidFill>
                  <a:schemeClr val="tx2"/>
                </a:solidFill>
              </a:rPr>
            </a:br>
            <a:endParaRPr lang="zh-TW" altLang="en-US" b="1" dirty="0">
              <a:solidFill>
                <a:schemeClr val="tx2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331790" y="1608140"/>
            <a:ext cx="8766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lnSpc>
                <a:spcPts val="10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00000"/>
              <a:defRPr/>
            </a:pPr>
            <a:endParaRPr lang="en-US" altLang="zh-TW" sz="2800" b="1" dirty="0">
              <a:solidFill>
                <a:srgbClr val="7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1950" lvl="1" indent="-361950">
              <a:lnSpc>
                <a:spcPts val="4100"/>
              </a:lnSpc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n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持續推動「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學業高關懷學生預警輔導三道迴圈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819150" lvl="1" indent="-368300" algn="just">
              <a:lnSpc>
                <a:spcPts val="35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l"/>
              <a:defRPr/>
            </a:pPr>
            <a:endParaRPr lang="en-US" altLang="zh-TW" sz="22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819150" lvl="1" indent="-361950">
              <a:lnSpc>
                <a:spcPts val="3200"/>
              </a:lnSpc>
              <a:buClr>
                <a:schemeClr val="accent6">
                  <a:lumMod val="75000"/>
                </a:schemeClr>
              </a:buClr>
              <a:buSzPct val="100000"/>
              <a:defRPr/>
            </a:pPr>
            <a:endParaRPr lang="en-US" altLang="zh-TW" sz="2800" b="1" dirty="0">
              <a:solidFill>
                <a:srgbClr val="7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819150" lvl="1" indent="-361950">
              <a:lnSpc>
                <a:spcPts val="37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l"/>
              <a:defRPr/>
            </a:pPr>
            <a:endParaRPr lang="en-US" altLang="zh-TW" sz="2400" b="1" dirty="0">
              <a:solidFill>
                <a:srgbClr val="7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5299" name="圖片 9" descr="圖片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r="8322" b="1732"/>
          <a:stretch>
            <a:fillRect/>
          </a:stretch>
        </p:blipFill>
        <p:spPr bwMode="auto">
          <a:xfrm>
            <a:off x="2455865" y="2709865"/>
            <a:ext cx="38512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矩形 10"/>
          <p:cNvSpPr>
            <a:spLocks noChangeArrowheads="1"/>
          </p:cNvSpPr>
          <p:nvPr/>
        </p:nvSpPr>
        <p:spPr bwMode="auto">
          <a:xfrm>
            <a:off x="6208715" y="2682877"/>
            <a:ext cx="28082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第一道迴圈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篩選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曾經學業成績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1/2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不及格學生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通知學系導師、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心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輔組協同追蹤輔導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4822" name="矩形 11"/>
          <p:cNvSpPr>
            <a:spLocks noChangeArrowheads="1"/>
          </p:cNvSpPr>
          <p:nvPr/>
        </p:nvSpPr>
        <p:spPr bwMode="auto">
          <a:xfrm>
            <a:off x="6208715" y="4540250"/>
            <a:ext cx="24018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第二道迴圈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篩選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曾學業成績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1/2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不及格且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期中預警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≧</a:t>
            </a:r>
            <a:r>
              <a:rPr lang="en-US" altLang="zh-TW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不及格學生</a:t>
            </a:r>
            <a:endParaRPr lang="en-US" altLang="zh-TW" sz="18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通知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各系導師、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心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輔組共同進行輔導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4823" name="矩形 12"/>
          <p:cNvSpPr>
            <a:spLocks noChangeArrowheads="1"/>
          </p:cNvSpPr>
          <p:nvPr/>
        </p:nvSpPr>
        <p:spPr bwMode="auto">
          <a:xfrm>
            <a:off x="331790" y="3113088"/>
            <a:ext cx="2124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第三道迴圈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篩選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未曾有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1/2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記錄但本次期中預警≧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50%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學生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提供課輔資源，若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學生有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情緒困擾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需協助者，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及時轉介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本校學務處關懷輔導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55303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    學生學習預警與輔導</a:t>
            </a:r>
            <a:endParaRPr lang="zh-TW" altLang="en-US" dirty="0" smtClean="0">
              <a:cs typeface="Times New Roman" panose="02020603050405020304" pitchFamily="18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29" y="356211"/>
            <a:ext cx="1003886" cy="661502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>
          <a:xfrm>
            <a:off x="396875" y="104775"/>
            <a:ext cx="7886700" cy="116363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歡迎本校教師開設</a:t>
            </a:r>
            <a:r>
              <a:rPr lang="en-US" altLang="zh-TW" b="1" dirty="0" smtClean="0">
                <a:solidFill>
                  <a:schemeClr val="tx2"/>
                </a:solidFill>
              </a:rPr>
              <a:t/>
            </a:r>
            <a:br>
              <a:rPr lang="en-US" altLang="zh-TW" b="1" dirty="0" smtClean="0">
                <a:solidFill>
                  <a:schemeClr val="tx2"/>
                </a:solidFill>
              </a:rPr>
            </a:br>
            <a:r>
              <a:rPr lang="zh-TW" altLang="en-US" b="1" dirty="0">
                <a:solidFill>
                  <a:schemeClr val="tx2"/>
                </a:solidFill>
              </a:rPr>
              <a:t> </a:t>
            </a:r>
            <a:r>
              <a:rPr lang="zh-TW" altLang="en-US" b="1" dirty="0" smtClean="0">
                <a:solidFill>
                  <a:schemeClr val="tx2"/>
                </a:solidFill>
              </a:rPr>
              <a:t>        推廣教育課程</a:t>
            </a:r>
          </a:p>
        </p:txBody>
      </p:sp>
      <p:grpSp>
        <p:nvGrpSpPr>
          <p:cNvPr id="58371" name="群組 10"/>
          <p:cNvGrpSpPr>
            <a:grpSpLocks/>
          </p:cNvGrpSpPr>
          <p:nvPr/>
        </p:nvGrpSpPr>
        <p:grpSpPr bwMode="auto">
          <a:xfrm flipH="1">
            <a:off x="5324475" y="2849563"/>
            <a:ext cx="3614738" cy="2239962"/>
            <a:chOff x="5421371" y="4500875"/>
            <a:chExt cx="3615125" cy="2240493"/>
          </a:xfrm>
        </p:grpSpPr>
        <p:sp>
          <p:nvSpPr>
            <p:cNvPr id="48" name="椭圆 31"/>
            <p:cNvSpPr/>
            <p:nvPr/>
          </p:nvSpPr>
          <p:spPr>
            <a:xfrm flipH="1">
              <a:off x="5534096" y="4958183"/>
              <a:ext cx="3502400" cy="1783185"/>
            </a:xfrm>
            <a:prstGeom prst="roundRect">
              <a:avLst/>
            </a:prstGeom>
            <a:solidFill>
              <a:srgbClr val="FEFDC2"/>
            </a:solidFill>
            <a:ln w="25400" cap="rnd">
              <a:solidFill>
                <a:schemeClr val="bg2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379" name="矩形 5"/>
            <p:cNvSpPr>
              <a:spLocks noChangeArrowheads="1"/>
            </p:cNvSpPr>
            <p:nvPr/>
          </p:nvSpPr>
          <p:spPr bwMode="auto">
            <a:xfrm>
              <a:off x="5771335" y="4970217"/>
              <a:ext cx="3236581" cy="17370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TW" altLang="en-US" sz="1600" b="1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</a:t>
              </a:r>
              <a:r>
                <a:rPr lang="en-US" altLang="zh-TW" sz="1600" b="1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r>
                <a:rPr lang="zh-TW" altLang="en-US" sz="1600" b="1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學年度起，</a:t>
              </a:r>
              <a:r>
                <a:rPr lang="zh-TW" altLang="en-US" sz="1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依據本校「專任教師新聘及升等計分標準」，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開設學分班與非學分班課程之主負責教師，每門核給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  <p:pic>
          <p:nvPicPr>
            <p:cNvPr id="58380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55056" flipH="1">
              <a:off x="5421371" y="4500875"/>
              <a:ext cx="594179" cy="703112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群組 3"/>
          <p:cNvGrpSpPr/>
          <p:nvPr/>
        </p:nvGrpSpPr>
        <p:grpSpPr>
          <a:xfrm>
            <a:off x="367035" y="1810853"/>
            <a:ext cx="4608512" cy="4752528"/>
            <a:chOff x="240130" y="1933877"/>
            <a:chExt cx="4608512" cy="4752528"/>
          </a:xfrm>
        </p:grpSpPr>
        <p:grpSp>
          <p:nvGrpSpPr>
            <p:cNvPr id="3" name="群組 2"/>
            <p:cNvGrpSpPr/>
            <p:nvPr/>
          </p:nvGrpSpPr>
          <p:grpSpPr>
            <a:xfrm>
              <a:off x="240130" y="1933877"/>
              <a:ext cx="4608512" cy="4752528"/>
              <a:chOff x="179512" y="1844824"/>
              <a:chExt cx="4608512" cy="4752528"/>
            </a:xfrm>
          </p:grpSpPr>
          <p:sp>
            <p:nvSpPr>
              <p:cNvPr id="2" name="圓角矩形 1"/>
              <p:cNvSpPr/>
              <p:nvPr/>
            </p:nvSpPr>
            <p:spPr>
              <a:xfrm>
                <a:off x="179512" y="1844824"/>
                <a:ext cx="4608512" cy="475252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283017" y="2018342"/>
                <a:ext cx="4271992" cy="440549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8375" name="文字方塊 1"/>
            <p:cNvSpPr txBox="1">
              <a:spLocks noChangeArrowheads="1"/>
            </p:cNvSpPr>
            <p:nvPr/>
          </p:nvSpPr>
          <p:spPr bwMode="auto">
            <a:xfrm>
              <a:off x="631686" y="3250232"/>
              <a:ext cx="3960591" cy="304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14000"/>
                </a:lnSpc>
                <a:spcBef>
                  <a:spcPct val="50000"/>
                </a:spcBef>
                <a:buFontTx/>
                <a:buChar char="•"/>
              </a:pPr>
              <a:r>
                <a:rPr lang="zh-TW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學分班</a:t>
              </a:r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由各系所提出申請，其課程總收入的</a:t>
              </a:r>
              <a:r>
                <a:rPr lang="en-US" altLang="zh-TW" b="1" u="sng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74 % </a:t>
              </a:r>
              <a:r>
                <a:rPr lang="zh-TW" altLang="zh-TW" b="1" u="sng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經費歸入開課系所</a:t>
              </a:r>
              <a:r>
                <a:rPr lang="zh-TW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（含</a:t>
              </a:r>
              <a:r>
                <a:rPr lang="en-US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72.5%</a:t>
              </a:r>
              <a:r>
                <a:rPr lang="zh-TW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業務費及</a:t>
              </a:r>
              <a:r>
                <a:rPr lang="en-US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1.5%</a:t>
              </a:r>
              <a:r>
                <a:rPr lang="zh-TW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系所發展相關經費）</a:t>
              </a:r>
              <a:r>
                <a:rPr lang="zh-TW" altLang="en-US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14000"/>
                </a:lnSpc>
                <a:spcBef>
                  <a:spcPct val="50000"/>
                </a:spcBef>
                <a:buFontTx/>
                <a:buChar char="•"/>
              </a:pPr>
              <a:r>
                <a:rPr lang="zh-TW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非學分班</a:t>
              </a:r>
              <a:r>
                <a:rPr lang="en-US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</a:t>
              </a:r>
              <a:r>
                <a:rPr lang="zh-TW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市民學苑</a:t>
              </a:r>
              <a:r>
                <a:rPr lang="en-US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zh-TW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可由單位或教師提出申請，其課程總收入的</a:t>
              </a:r>
              <a:r>
                <a:rPr lang="en-US" altLang="zh-TW" b="1" u="sng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72.5 % </a:t>
              </a:r>
              <a:r>
                <a:rPr lang="zh-TW" altLang="zh-TW" b="1" u="sng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經費由</a:t>
              </a:r>
              <a:r>
                <a:rPr lang="zh-TW" altLang="en-US" b="1" u="sng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主負責</a:t>
              </a:r>
              <a:r>
                <a:rPr lang="zh-TW" altLang="zh-TW" b="1" u="sng" dirty="0">
                  <a:solidFill>
                    <a:srgbClr val="F25E3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教師支付推廣課程運作花費</a:t>
              </a:r>
              <a:r>
                <a:rPr lang="zh-TW" altLang="zh-TW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en-US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1.5% </a:t>
              </a:r>
              <a:r>
                <a:rPr lang="zh-TW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經費回饋給開</a:t>
              </a:r>
              <a:r>
                <a:rPr lang="zh-TW" altLang="en-US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</a:t>
              </a:r>
              <a:r>
                <a:rPr lang="zh-TW" altLang="zh-TW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系所</a:t>
              </a:r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376" name="矩形 6"/>
            <p:cNvSpPr>
              <a:spLocks noChangeArrowheads="1"/>
            </p:cNvSpPr>
            <p:nvPr/>
          </p:nvSpPr>
          <p:spPr bwMode="auto">
            <a:xfrm>
              <a:off x="762211" y="2474208"/>
              <a:ext cx="36223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自主規劃課程收費金額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" name="直線接點 8"/>
            <p:cNvCxnSpPr/>
            <p:nvPr/>
          </p:nvCxnSpPr>
          <p:spPr bwMode="auto">
            <a:xfrm>
              <a:off x="396875" y="3068960"/>
              <a:ext cx="4246562" cy="0"/>
            </a:xfrm>
            <a:prstGeom prst="line">
              <a:avLst/>
            </a:prstGeom>
            <a:ln w="38100">
              <a:solidFill>
                <a:srgbClr val="92D05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24243" y="2272346"/>
            <a:ext cx="223296" cy="2232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346582" y="2272346"/>
            <a:ext cx="223296" cy="2232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-323850" y="2060575"/>
            <a:ext cx="9144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lvl="1" indent="-214313" algn="ctr" defTabSz="966788" eaLnBrk="1" hangingPunct="1">
              <a:lnSpc>
                <a:spcPct val="90000"/>
              </a:lnSpc>
              <a:defRPr/>
            </a:pPr>
            <a:r>
              <a:rPr lang="zh-TW" altLang="en-US" sz="375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感謝聆聽、敬請指教</a:t>
            </a:r>
          </a:p>
        </p:txBody>
      </p:sp>
      <p:pic>
        <p:nvPicPr>
          <p:cNvPr id="59395" name="Picture 7" descr="https://parkyeonyoung.files.wordpress.com/2011/03/thank-you-note-1024x6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4" r="-1237" b="9789"/>
          <a:stretch>
            <a:fillRect/>
          </a:stretch>
        </p:blipFill>
        <p:spPr bwMode="auto">
          <a:xfrm>
            <a:off x="1908175" y="2997202"/>
            <a:ext cx="49990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7" y="4248150"/>
            <a:ext cx="232251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選課</a:t>
            </a:r>
            <a:r>
              <a:rPr lang="zh-TW" altLang="en-US" b="1" dirty="0">
                <a:solidFill>
                  <a:schemeClr val="tx2"/>
                </a:solidFill>
              </a:rPr>
              <a:t>清單線上審核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23528" y="1700215"/>
            <a:ext cx="8496300" cy="374491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zh-TW" sz="28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配合網路無紙化</a:t>
            </a:r>
            <a:r>
              <a:rPr kumimoji="0" lang="zh-TW" altLang="en-US" sz="28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作業及提高便利性。</a:t>
            </a:r>
            <a:endParaRPr kumimoji="0" lang="en-US" altLang="zh-TW" sz="28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103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學年</a:t>
            </a: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度起無須繳交選課清單。</a:t>
            </a:r>
            <a:endParaRPr kumimoji="0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sz="28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選課資料皆以學生資訊系統</a:t>
            </a:r>
            <a:r>
              <a:rPr kumimoji="0" lang="zh-TW" altLang="en-US" sz="2800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為準</a:t>
            </a:r>
            <a:r>
              <a:rPr kumimoji="0"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0" lang="zh-TW" altLang="en-US" sz="2800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課表查詢與&lt;b&gt;網路選課清單列印&lt;/b&gt;"/>
              </a:rPr>
              <a:t> 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課表查詢與&lt;b&gt;網路選課清單列印&lt;/b&gt;"/>
              </a:rPr>
              <a:t>D.1.22.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tooltip="課表查詢與&lt;b&gt;網路選課清單列印&lt;/b&gt;"/>
              </a:rPr>
              <a:t>課表查詢與選課清單列印</a:t>
            </a:r>
            <a:r>
              <a:rPr kumimoji="0" lang="zh-TW" altLang="en-US" sz="28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kumimoji="0" lang="en-US" altLang="zh-TW" sz="28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en-US" altLang="zh-TW" sz="28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en-US" altLang="zh-TW" sz="2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kumimoji="0" lang="zh-TW" altLang="en-US" dirty="0">
              <a:latin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7509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97510" y="104397"/>
            <a:ext cx="7886700" cy="1164364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選課</a:t>
            </a:r>
            <a:r>
              <a:rPr lang="zh-TW" altLang="en-US" b="1" dirty="0">
                <a:solidFill>
                  <a:schemeClr val="tx2"/>
                </a:solidFill>
              </a:rPr>
              <a:t>清單操作</a:t>
            </a:r>
            <a:r>
              <a:rPr lang="zh-TW" altLang="en-US" b="1" dirty="0" smtClean="0">
                <a:solidFill>
                  <a:schemeClr val="tx2"/>
                </a:solidFill>
              </a:rPr>
              <a:t>流程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372608" y="1991281"/>
            <a:ext cx="2316825" cy="3996523"/>
            <a:chOff x="162563" y="2083251"/>
            <a:chExt cx="1440000" cy="2484000"/>
          </a:xfrm>
        </p:grpSpPr>
        <p:sp>
          <p:nvSpPr>
            <p:cNvPr id="10" name="PA-椭圆 5"/>
            <p:cNvSpPr>
              <a:spLocks noChangeArrowheads="1"/>
            </p:cNvSpPr>
            <p:nvPr/>
          </p:nvSpPr>
          <p:spPr bwMode="auto">
            <a:xfrm>
              <a:off x="245363" y="2671311"/>
              <a:ext cx="1274400" cy="1273359"/>
            </a:xfrm>
            <a:prstGeom prst="ellipse">
              <a:avLst/>
            </a:prstGeom>
            <a:solidFill>
              <a:srgbClr val="BAF4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17" name="TextBox 41"/>
            <p:cNvSpPr txBox="1"/>
            <p:nvPr/>
          </p:nvSpPr>
          <p:spPr>
            <a:xfrm>
              <a:off x="355242" y="2898706"/>
              <a:ext cx="1053177" cy="91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kumimoji="0"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到</a:t>
              </a:r>
              <a:r>
                <a:rPr kumimoji="0"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T.4.5.00.</a:t>
              </a:r>
              <a:r>
                <a:rPr kumimoji="0"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導生選課清單審核作業</a:t>
              </a:r>
              <a:endPara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endParaRPr>
            </a:p>
          </p:txBody>
        </p:sp>
        <p:sp>
          <p:nvSpPr>
            <p:cNvPr id="22" name="PA-任意多边形 6"/>
            <p:cNvSpPr>
              <a:spLocks noEditPoints="1"/>
            </p:cNvSpPr>
            <p:nvPr/>
          </p:nvSpPr>
          <p:spPr bwMode="auto">
            <a:xfrm>
              <a:off x="162563" y="2083251"/>
              <a:ext cx="1440000" cy="2484000"/>
            </a:xfrm>
            <a:custGeom>
              <a:avLst/>
              <a:gdLst>
                <a:gd name="T0" fmla="*/ 161 w 313"/>
                <a:gd name="T1" fmla="*/ 429 h 513"/>
                <a:gd name="T2" fmla="*/ 161 w 313"/>
                <a:gd name="T3" fmla="*/ 513 h 513"/>
                <a:gd name="T4" fmla="*/ 152 w 313"/>
                <a:gd name="T5" fmla="*/ 513 h 513"/>
                <a:gd name="T6" fmla="*/ 152 w 313"/>
                <a:gd name="T7" fmla="*/ 429 h 513"/>
                <a:gd name="T8" fmla="*/ 0 w 313"/>
                <a:gd name="T9" fmla="*/ 331 h 513"/>
                <a:gd name="T10" fmla="*/ 9 w 313"/>
                <a:gd name="T11" fmla="*/ 331 h 513"/>
                <a:gd name="T12" fmla="*/ 157 w 313"/>
                <a:gd name="T13" fmla="*/ 421 h 513"/>
                <a:gd name="T14" fmla="*/ 304 w 313"/>
                <a:gd name="T15" fmla="*/ 331 h 513"/>
                <a:gd name="T16" fmla="*/ 313 w 313"/>
                <a:gd name="T17" fmla="*/ 331 h 513"/>
                <a:gd name="T18" fmla="*/ 161 w 313"/>
                <a:gd name="T19" fmla="*/ 429 h 513"/>
                <a:gd name="T20" fmla="*/ 0 w 313"/>
                <a:gd name="T21" fmla="*/ 182 h 513"/>
                <a:gd name="T22" fmla="*/ 152 w 313"/>
                <a:gd name="T23" fmla="*/ 83 h 513"/>
                <a:gd name="T24" fmla="*/ 152 w 313"/>
                <a:gd name="T25" fmla="*/ 0 h 513"/>
                <a:gd name="T26" fmla="*/ 161 w 313"/>
                <a:gd name="T27" fmla="*/ 0 h 513"/>
                <a:gd name="T28" fmla="*/ 161 w 313"/>
                <a:gd name="T29" fmla="*/ 83 h 513"/>
                <a:gd name="T30" fmla="*/ 313 w 313"/>
                <a:gd name="T31" fmla="*/ 182 h 513"/>
                <a:gd name="T32" fmla="*/ 304 w 313"/>
                <a:gd name="T33" fmla="*/ 182 h 513"/>
                <a:gd name="T34" fmla="*/ 157 w 313"/>
                <a:gd name="T35" fmla="*/ 91 h 513"/>
                <a:gd name="T36" fmla="*/ 9 w 313"/>
                <a:gd name="T37" fmla="*/ 182 h 513"/>
                <a:gd name="T38" fmla="*/ 0 w 313"/>
                <a:gd name="T39" fmla="*/ 18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513">
                  <a:moveTo>
                    <a:pt x="161" y="429"/>
                  </a:moveTo>
                  <a:cubicBezTo>
                    <a:pt x="161" y="513"/>
                    <a:pt x="161" y="513"/>
                    <a:pt x="161" y="513"/>
                  </a:cubicBezTo>
                  <a:cubicBezTo>
                    <a:pt x="152" y="513"/>
                    <a:pt x="152" y="513"/>
                    <a:pt x="152" y="513"/>
                  </a:cubicBezTo>
                  <a:cubicBezTo>
                    <a:pt x="152" y="429"/>
                    <a:pt x="152" y="429"/>
                    <a:pt x="152" y="429"/>
                  </a:cubicBezTo>
                  <a:cubicBezTo>
                    <a:pt x="85" y="427"/>
                    <a:pt x="28" y="388"/>
                    <a:pt x="0" y="331"/>
                  </a:cubicBezTo>
                  <a:cubicBezTo>
                    <a:pt x="9" y="331"/>
                    <a:pt x="9" y="331"/>
                    <a:pt x="9" y="331"/>
                  </a:cubicBezTo>
                  <a:cubicBezTo>
                    <a:pt x="37" y="384"/>
                    <a:pt x="92" y="421"/>
                    <a:pt x="157" y="421"/>
                  </a:cubicBezTo>
                  <a:cubicBezTo>
                    <a:pt x="221" y="421"/>
                    <a:pt x="277" y="384"/>
                    <a:pt x="304" y="331"/>
                  </a:cubicBezTo>
                  <a:cubicBezTo>
                    <a:pt x="313" y="331"/>
                    <a:pt x="313" y="331"/>
                    <a:pt x="313" y="331"/>
                  </a:cubicBezTo>
                  <a:cubicBezTo>
                    <a:pt x="286" y="388"/>
                    <a:pt x="228" y="427"/>
                    <a:pt x="161" y="429"/>
                  </a:cubicBezTo>
                  <a:close/>
                  <a:moveTo>
                    <a:pt x="0" y="182"/>
                  </a:moveTo>
                  <a:cubicBezTo>
                    <a:pt x="28" y="125"/>
                    <a:pt x="85" y="85"/>
                    <a:pt x="152" y="83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228" y="85"/>
                    <a:pt x="286" y="125"/>
                    <a:pt x="313" y="182"/>
                  </a:cubicBezTo>
                  <a:cubicBezTo>
                    <a:pt x="304" y="182"/>
                    <a:pt x="304" y="182"/>
                    <a:pt x="304" y="182"/>
                  </a:cubicBezTo>
                  <a:cubicBezTo>
                    <a:pt x="277" y="128"/>
                    <a:pt x="221" y="91"/>
                    <a:pt x="157" y="91"/>
                  </a:cubicBezTo>
                  <a:cubicBezTo>
                    <a:pt x="92" y="91"/>
                    <a:pt x="37" y="128"/>
                    <a:pt x="9" y="182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ker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51" name="直線接點 50"/>
          <p:cNvCxnSpPr/>
          <p:nvPr/>
        </p:nvCxnSpPr>
        <p:spPr>
          <a:xfrm>
            <a:off x="1530000" y="1268761"/>
            <a:ext cx="0" cy="136800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>
            <a:stCxn id="22" idx="6"/>
          </p:cNvCxnSpPr>
          <p:nvPr/>
        </p:nvCxnSpPr>
        <p:spPr>
          <a:xfrm flipH="1">
            <a:off x="1529840" y="5271076"/>
            <a:ext cx="0" cy="180000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A-椭圆 5"/>
          <p:cNvSpPr>
            <a:spLocks noChangeArrowheads="1"/>
          </p:cNvSpPr>
          <p:nvPr/>
        </p:nvSpPr>
        <p:spPr bwMode="auto">
          <a:xfrm flipH="1">
            <a:off x="5329199" y="1347423"/>
            <a:ext cx="2369726" cy="2367790"/>
          </a:xfrm>
          <a:prstGeom prst="ellipse">
            <a:avLst/>
          </a:prstGeom>
          <a:solidFill>
            <a:srgbClr val="FBD7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8" name="TextBox 41"/>
          <p:cNvSpPr txBox="1"/>
          <p:nvPr/>
        </p:nvSpPr>
        <p:spPr>
          <a:xfrm flipH="1">
            <a:off x="5692652" y="1728082"/>
            <a:ext cx="17080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單一審核</a:t>
            </a: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及確認導生選課資料</a:t>
            </a:r>
            <a:endParaRPr lang="en-US" altLang="zh-TW" sz="20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49" name="PA-任意多边形 6"/>
          <p:cNvSpPr>
            <a:spLocks noChangeAspect="1" noEditPoints="1"/>
          </p:cNvSpPr>
          <p:nvPr/>
        </p:nvSpPr>
        <p:spPr bwMode="auto">
          <a:xfrm rot="16200000" flipH="1" flipV="1">
            <a:off x="5300497" y="437919"/>
            <a:ext cx="2427130" cy="4186800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64" name="直線接點 63"/>
          <p:cNvCxnSpPr/>
          <p:nvPr/>
        </p:nvCxnSpPr>
        <p:spPr>
          <a:xfrm flipH="1" flipV="1">
            <a:off x="1512877" y="2530800"/>
            <a:ext cx="3564000" cy="577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A-椭圆 5"/>
          <p:cNvSpPr>
            <a:spLocks noChangeArrowheads="1"/>
          </p:cNvSpPr>
          <p:nvPr/>
        </p:nvSpPr>
        <p:spPr bwMode="auto">
          <a:xfrm flipH="1">
            <a:off x="5327916" y="4461600"/>
            <a:ext cx="2368800" cy="2368800"/>
          </a:xfrm>
          <a:prstGeom prst="ellipse">
            <a:avLst/>
          </a:prstGeom>
          <a:solidFill>
            <a:srgbClr val="9FD4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0" name="TextBox 41"/>
          <p:cNvSpPr txBox="1"/>
          <p:nvPr/>
        </p:nvSpPr>
        <p:spPr>
          <a:xfrm flipH="1">
            <a:off x="5434107" y="4604048"/>
            <a:ext cx="21564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批次預覽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</a:br>
            <a:r>
              <a:rPr lang="zh-TW" altLang="en-US" sz="20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所有導生選課資料，並批次確定選課清單</a:t>
            </a:r>
          </a:p>
        </p:txBody>
      </p:sp>
      <p:sp>
        <p:nvSpPr>
          <p:cNvPr id="71" name="PA-任意多边形 6"/>
          <p:cNvSpPr>
            <a:spLocks noEditPoints="1"/>
          </p:cNvSpPr>
          <p:nvPr/>
        </p:nvSpPr>
        <p:spPr bwMode="auto">
          <a:xfrm rot="16200000" flipH="1" flipV="1">
            <a:off x="5299200" y="3553376"/>
            <a:ext cx="2426232" cy="4185250"/>
          </a:xfrm>
          <a:custGeom>
            <a:avLst/>
            <a:gdLst>
              <a:gd name="T0" fmla="*/ 161 w 313"/>
              <a:gd name="T1" fmla="*/ 429 h 513"/>
              <a:gd name="T2" fmla="*/ 161 w 313"/>
              <a:gd name="T3" fmla="*/ 513 h 513"/>
              <a:gd name="T4" fmla="*/ 152 w 313"/>
              <a:gd name="T5" fmla="*/ 513 h 513"/>
              <a:gd name="T6" fmla="*/ 152 w 313"/>
              <a:gd name="T7" fmla="*/ 429 h 513"/>
              <a:gd name="T8" fmla="*/ 0 w 313"/>
              <a:gd name="T9" fmla="*/ 331 h 513"/>
              <a:gd name="T10" fmla="*/ 9 w 313"/>
              <a:gd name="T11" fmla="*/ 331 h 513"/>
              <a:gd name="T12" fmla="*/ 157 w 313"/>
              <a:gd name="T13" fmla="*/ 421 h 513"/>
              <a:gd name="T14" fmla="*/ 304 w 313"/>
              <a:gd name="T15" fmla="*/ 331 h 513"/>
              <a:gd name="T16" fmla="*/ 313 w 313"/>
              <a:gd name="T17" fmla="*/ 331 h 513"/>
              <a:gd name="T18" fmla="*/ 161 w 313"/>
              <a:gd name="T19" fmla="*/ 429 h 513"/>
              <a:gd name="T20" fmla="*/ 0 w 313"/>
              <a:gd name="T21" fmla="*/ 182 h 513"/>
              <a:gd name="T22" fmla="*/ 152 w 313"/>
              <a:gd name="T23" fmla="*/ 83 h 513"/>
              <a:gd name="T24" fmla="*/ 152 w 313"/>
              <a:gd name="T25" fmla="*/ 0 h 513"/>
              <a:gd name="T26" fmla="*/ 161 w 313"/>
              <a:gd name="T27" fmla="*/ 0 h 513"/>
              <a:gd name="T28" fmla="*/ 161 w 313"/>
              <a:gd name="T29" fmla="*/ 83 h 513"/>
              <a:gd name="T30" fmla="*/ 313 w 313"/>
              <a:gd name="T31" fmla="*/ 182 h 513"/>
              <a:gd name="T32" fmla="*/ 304 w 313"/>
              <a:gd name="T33" fmla="*/ 182 h 513"/>
              <a:gd name="T34" fmla="*/ 157 w 313"/>
              <a:gd name="T35" fmla="*/ 91 h 513"/>
              <a:gd name="T36" fmla="*/ 9 w 313"/>
              <a:gd name="T37" fmla="*/ 182 h 513"/>
              <a:gd name="T38" fmla="*/ 0 w 313"/>
              <a:gd name="T39" fmla="*/ 18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513">
                <a:moveTo>
                  <a:pt x="161" y="429"/>
                </a:moveTo>
                <a:cubicBezTo>
                  <a:pt x="161" y="513"/>
                  <a:pt x="161" y="513"/>
                  <a:pt x="161" y="513"/>
                </a:cubicBezTo>
                <a:cubicBezTo>
                  <a:pt x="152" y="513"/>
                  <a:pt x="152" y="513"/>
                  <a:pt x="152" y="513"/>
                </a:cubicBezTo>
                <a:cubicBezTo>
                  <a:pt x="152" y="429"/>
                  <a:pt x="152" y="429"/>
                  <a:pt x="152" y="429"/>
                </a:cubicBezTo>
                <a:cubicBezTo>
                  <a:pt x="85" y="427"/>
                  <a:pt x="28" y="388"/>
                  <a:pt x="0" y="331"/>
                </a:cubicBezTo>
                <a:cubicBezTo>
                  <a:pt x="9" y="331"/>
                  <a:pt x="9" y="331"/>
                  <a:pt x="9" y="331"/>
                </a:cubicBezTo>
                <a:cubicBezTo>
                  <a:pt x="37" y="384"/>
                  <a:pt x="92" y="421"/>
                  <a:pt x="157" y="421"/>
                </a:cubicBezTo>
                <a:cubicBezTo>
                  <a:pt x="221" y="421"/>
                  <a:pt x="277" y="384"/>
                  <a:pt x="304" y="331"/>
                </a:cubicBezTo>
                <a:cubicBezTo>
                  <a:pt x="313" y="331"/>
                  <a:pt x="313" y="331"/>
                  <a:pt x="313" y="331"/>
                </a:cubicBezTo>
                <a:cubicBezTo>
                  <a:pt x="286" y="388"/>
                  <a:pt x="228" y="427"/>
                  <a:pt x="161" y="429"/>
                </a:cubicBezTo>
                <a:close/>
                <a:moveTo>
                  <a:pt x="0" y="182"/>
                </a:moveTo>
                <a:cubicBezTo>
                  <a:pt x="28" y="125"/>
                  <a:pt x="85" y="85"/>
                  <a:pt x="152" y="83"/>
                </a:cubicBezTo>
                <a:cubicBezTo>
                  <a:pt x="152" y="0"/>
                  <a:pt x="152" y="0"/>
                  <a:pt x="152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228" y="85"/>
                  <a:pt x="286" y="125"/>
                  <a:pt x="313" y="182"/>
                </a:cubicBezTo>
                <a:cubicBezTo>
                  <a:pt x="304" y="182"/>
                  <a:pt x="304" y="182"/>
                  <a:pt x="304" y="182"/>
                </a:cubicBezTo>
                <a:cubicBezTo>
                  <a:pt x="277" y="128"/>
                  <a:pt x="221" y="91"/>
                  <a:pt x="157" y="91"/>
                </a:cubicBezTo>
                <a:cubicBezTo>
                  <a:pt x="92" y="91"/>
                  <a:pt x="37" y="128"/>
                  <a:pt x="9" y="182"/>
                </a:cubicBezTo>
                <a:lnTo>
                  <a:pt x="0" y="18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72" name="直線接點 71"/>
          <p:cNvCxnSpPr/>
          <p:nvPr/>
        </p:nvCxnSpPr>
        <p:spPr>
          <a:xfrm flipH="1">
            <a:off x="1457486" y="5637600"/>
            <a:ext cx="3492000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-矩形 3"/>
          <p:cNvSpPr/>
          <p:nvPr/>
        </p:nvSpPr>
        <p:spPr>
          <a:xfrm flipH="1">
            <a:off x="2831610" y="1666559"/>
            <a:ext cx="576000" cy="4645965"/>
          </a:xfrm>
          <a:prstGeom prst="roundRect">
            <a:avLst/>
          </a:prstGeom>
          <a:solidFill>
            <a:srgbClr val="8CEFA7"/>
          </a:solidFill>
          <a:ln w="50800" cap="flat" cmpd="thickThin" algn="ctr">
            <a:noFill/>
            <a:prstDash val="solid"/>
            <a:miter lim="800000"/>
          </a:ln>
          <a:effectLst/>
        </p:spPr>
        <p:txBody>
          <a:bodyPr rot="0" spcFirstLastPara="0" vert="eaVert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學生選課清單審核</a:t>
            </a:r>
            <a:r>
              <a:rPr lang="en-US" altLang="zh-TW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</a:t>
            </a:r>
            <a:r>
              <a:rPr lang="zh-TW" altLang="en-US" sz="2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種方式</a:t>
            </a:r>
            <a:endParaRPr lang="en-US" altLang="zh-TW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3616205" y="1728082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</a:p>
        </p:txBody>
      </p:sp>
      <p:sp>
        <p:nvSpPr>
          <p:cNvPr id="90" name="文字方塊 89"/>
          <p:cNvSpPr txBox="1"/>
          <p:nvPr/>
        </p:nvSpPr>
        <p:spPr>
          <a:xfrm>
            <a:off x="3622950" y="4722698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spc="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</a:p>
        </p:txBody>
      </p:sp>
      <p:pic>
        <p:nvPicPr>
          <p:cNvPr id="91" name="图片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04" y="2269853"/>
            <a:ext cx="1300083" cy="611848"/>
          </a:xfrm>
          <a:prstGeom prst="rect">
            <a:avLst/>
          </a:prstGeom>
        </p:spPr>
      </p:pic>
      <p:pic>
        <p:nvPicPr>
          <p:cNvPr id="92" name="图片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04" y="5365285"/>
            <a:ext cx="1300083" cy="6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7189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教師</a:t>
            </a:r>
            <a:r>
              <a:rPr lang="zh-TW" altLang="en-US" b="1" dirty="0">
                <a:solidFill>
                  <a:schemeClr val="tx2"/>
                </a:solidFill>
              </a:rPr>
              <a:t>授課注意事項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86597" y="1772816"/>
            <a:ext cx="8352928" cy="4536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大學法施行細則第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條第一項規定「本法第二十六條第五項所定大學學分之計算，原則以</a:t>
            </a:r>
            <a:r>
              <a:rPr kumimoji="0"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授課滿十八小時</a:t>
            </a: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為一學分。」。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本校學則第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條第一項規定「本校採學年學分制，各學系開設科目其每學期授課週數以</a:t>
            </a:r>
            <a:r>
              <a:rPr kumimoji="0"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十八週（含期中、期末考週）</a:t>
            </a: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計算為原則。」。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請各課程教師務必依據校務資訊系統之課程進度表內容授課，</a:t>
            </a:r>
            <a:r>
              <a:rPr kumimoji="0"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評分項目</a:t>
            </a: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分配，亦應依據</a:t>
            </a:r>
            <a:r>
              <a:rPr kumimoji="0"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課程大綱</a:t>
            </a: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所列進行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</a:t>
            </a:r>
            <a:r>
              <a:rPr kumimoji="0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800" dirty="0">
              <a:solidFill>
                <a:srgbClr val="404040"/>
              </a:solidFill>
              <a:latin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857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教師</a:t>
            </a:r>
            <a:r>
              <a:rPr lang="zh-TW" altLang="en-US" b="1" dirty="0">
                <a:solidFill>
                  <a:schemeClr val="tx2"/>
                </a:solidFill>
              </a:rPr>
              <a:t>授課注意事項</a:t>
            </a:r>
            <a:endParaRPr lang="zh-TW" altLang="en-US" b="1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23850" y="1628777"/>
            <a:ext cx="8496622" cy="48245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kumimoji="0" lang="zh-TW" altLang="zh-TW" sz="2400" dirty="0">
                <a:latin typeface="微軟正黑體" pitchFamily="34" charset="-120"/>
                <a:ea typeface="微軟正黑體" pitchFamily="34" charset="-120"/>
              </a:rPr>
              <a:t>本校「課程開設辦法」第七條規定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zh-TW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365125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授課教師應依據</a:t>
            </a:r>
            <a:r>
              <a:rPr kumimoji="0"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公告之課程進度表</a:t>
            </a: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進行授課</a:t>
            </a:r>
            <a:r>
              <a:rPr kumimoji="0" lang="zh-TW" altLang="zh-TW" sz="2000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如遇特殊情形需調課時，需至本校資訊系統填寫調課申請。</a:t>
            </a:r>
          </a:p>
          <a:p>
            <a:pPr marL="365125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課程若需更改全學期上課時間，課程主負責教師需填寫</a:t>
            </a:r>
            <a:r>
              <a:rPr kumimoji="0"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調課</a:t>
            </a: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申請單，並取得</a:t>
            </a:r>
            <a:r>
              <a:rPr kumimoji="0"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修課學生全數簽名同意</a:t>
            </a: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365125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調課申請需經各系所、中心、學位學程主管同意後，繳至教務處備查，始得更正上課時間及教室。</a:t>
            </a:r>
          </a:p>
          <a:p>
            <a:pPr marL="365125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為維護學生之受教權，授課教師於提出調課申請前，需確定該課程之所有修課學生於擬調課時間皆</a:t>
            </a:r>
            <a:r>
              <a:rPr kumimoji="0"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無任何衝堂</a:t>
            </a:r>
            <a:r>
              <a:rPr kumimoji="0" lang="zh-TW" altLang="zh-TW" sz="2000" dirty="0">
                <a:latin typeface="微軟正黑體" pitchFamily="34" charset="-120"/>
                <a:ea typeface="微軟正黑體" pitchFamily="34" charset="-120"/>
              </a:rPr>
              <a:t>後，方可提出申請。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1643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期中</a:t>
            </a:r>
            <a:r>
              <a:rPr lang="zh-TW" altLang="en-US" b="1" dirty="0">
                <a:solidFill>
                  <a:schemeClr val="tx2"/>
                </a:solidFill>
              </a:rPr>
              <a:t>停修制度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68315" y="1555750"/>
            <a:ext cx="8424167" cy="47535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為照顧學生在學期中可能發生之學習適應問題，教務處自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學年度起開辦課程期中停修申請，停修期程為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每學期第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kumimoji="0"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kumimoji="0"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辦理。</a:t>
            </a:r>
            <a:endParaRPr kumimoji="0" lang="en-US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通過停修課程之科目名稱仍會記錄於學生歷年成績列表中，並於成績欄上註記「棄」。 該科目將不會有成績紀錄，且學分數不會納入當學期平均成績計算。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辦理停修退選後，同一學期不得再以任何理由申請加選。</a:t>
            </a:r>
            <a:endParaRPr kumimoji="0"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相關規定請參閱本校本校學生選課辦法第八條規定辦理。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kumimoji="0" lang="en-US" altLang="zh-TW" sz="2800" dirty="0">
              <a:solidFill>
                <a:srgbClr val="404040"/>
              </a:solidFill>
              <a:latin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7034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期中</a:t>
            </a:r>
            <a:r>
              <a:rPr lang="zh-TW" altLang="en-US" b="1" dirty="0">
                <a:solidFill>
                  <a:schemeClr val="tx2"/>
                </a:solidFill>
              </a:rPr>
              <a:t>、期末</a:t>
            </a:r>
            <a:r>
              <a:rPr lang="zh-TW" altLang="en-US" b="1" dirty="0" smtClean="0">
                <a:solidFill>
                  <a:schemeClr val="tx2"/>
                </a:solidFill>
              </a:rPr>
              <a:t>考試制度變</a:t>
            </a:r>
            <a:r>
              <a:rPr lang="zh-TW" altLang="en-US" b="1" dirty="0">
                <a:solidFill>
                  <a:schemeClr val="tx2"/>
                </a:solidFill>
              </a:rPr>
              <a:t>更</a:t>
            </a:r>
            <a:endParaRPr lang="zh-TW" altLang="en-US" dirty="0"/>
          </a:p>
        </p:txBody>
      </p:sp>
      <p:pic>
        <p:nvPicPr>
          <p:cNvPr id="27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911">
            <a:off x="3575262" y="1583782"/>
            <a:ext cx="532964" cy="674533"/>
          </a:xfrm>
          <a:prstGeom prst="rect">
            <a:avLst/>
          </a:prstGeom>
        </p:spPr>
      </p:pic>
      <p:pic>
        <p:nvPicPr>
          <p:cNvPr id="31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911">
            <a:off x="8744463" y="1583782"/>
            <a:ext cx="532964" cy="67453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50276" y="177770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5819943" y="1705312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學年度開始新制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51362" y="2296972"/>
            <a:ext cx="3024336" cy="44212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5792306" y="2296972"/>
            <a:ext cx="3024336" cy="4421219"/>
          </a:xfrm>
          <a:prstGeom prst="roundRect">
            <a:avLst/>
          </a:prstGeom>
          <a:solidFill>
            <a:srgbClr val="F7A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784789" y="2703535"/>
            <a:ext cx="2757482" cy="6879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停課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784789" y="5057947"/>
            <a:ext cx="2757482" cy="9594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教務處統籌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規劃考試時程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5936322" y="2740697"/>
            <a:ext cx="2757482" cy="647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沒考試課程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需照常上課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5936322" y="4507582"/>
            <a:ext cx="2757482" cy="9594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單班課程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：教師安排於原班原時段進行考試</a:t>
            </a:r>
          </a:p>
        </p:txBody>
      </p:sp>
      <p:pic>
        <p:nvPicPr>
          <p:cNvPr id="2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2" y="2204864"/>
            <a:ext cx="2880000" cy="21570"/>
          </a:xfrm>
          <a:prstGeom prst="rect">
            <a:avLst/>
          </a:prstGeom>
        </p:spPr>
      </p:pic>
      <p:pic>
        <p:nvPicPr>
          <p:cNvPr id="30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943" y="2204864"/>
            <a:ext cx="2880000" cy="21570"/>
          </a:xfrm>
          <a:prstGeom prst="rect">
            <a:avLst/>
          </a:prstGeom>
        </p:spPr>
      </p:pic>
      <p:sp>
        <p:nvSpPr>
          <p:cNvPr id="34" name="圓角矩形 33"/>
          <p:cNvSpPr/>
          <p:nvPr/>
        </p:nvSpPr>
        <p:spPr>
          <a:xfrm>
            <a:off x="5936322" y="5553468"/>
            <a:ext cx="2757482" cy="9594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多班課程：教務處規劃中午或晚上（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點後）進行考試</a:t>
            </a:r>
          </a:p>
        </p:txBody>
      </p:sp>
      <p:sp>
        <p:nvSpPr>
          <p:cNvPr id="37" name="Freeform 34"/>
          <p:cNvSpPr>
            <a:spLocks noEditPoints="1"/>
          </p:cNvSpPr>
          <p:nvPr/>
        </p:nvSpPr>
        <p:spPr bwMode="auto">
          <a:xfrm>
            <a:off x="5253102" y="2952847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7EC234"/>
          </a:solidFill>
          <a:ln>
            <a:solidFill>
              <a:srgbClr val="7EC23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任意多边形 98"/>
          <p:cNvSpPr/>
          <p:nvPr/>
        </p:nvSpPr>
        <p:spPr>
          <a:xfrm>
            <a:off x="3383961" y="2853527"/>
            <a:ext cx="2167655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31750" cap="rnd">
            <a:solidFill>
              <a:srgbClr val="7EC23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任意多边形 98"/>
          <p:cNvSpPr/>
          <p:nvPr/>
        </p:nvSpPr>
        <p:spPr>
          <a:xfrm>
            <a:off x="3372132" y="5518367"/>
            <a:ext cx="2167655" cy="401116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31750" cap="rnd">
            <a:solidFill>
              <a:srgbClr val="7EC23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98"/>
          <p:cNvSpPr/>
          <p:nvPr/>
        </p:nvSpPr>
        <p:spPr>
          <a:xfrm flipV="1">
            <a:off x="4168815" y="4746977"/>
            <a:ext cx="1128142" cy="1146938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31750" cap="rnd">
            <a:solidFill>
              <a:srgbClr val="7EC234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34"/>
          <p:cNvSpPr>
            <a:spLocks noEditPoints="1"/>
          </p:cNvSpPr>
          <p:nvPr/>
        </p:nvSpPr>
        <p:spPr bwMode="auto">
          <a:xfrm>
            <a:off x="5281052" y="4673311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7EC234"/>
          </a:solidFill>
          <a:ln>
            <a:solidFill>
              <a:srgbClr val="7EC23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34"/>
          <p:cNvSpPr>
            <a:spLocks noEditPoints="1"/>
          </p:cNvSpPr>
          <p:nvPr/>
        </p:nvSpPr>
        <p:spPr bwMode="auto">
          <a:xfrm>
            <a:off x="5253102" y="5579208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rgbClr val="7EC234"/>
          </a:solidFill>
          <a:ln>
            <a:solidFill>
              <a:srgbClr val="7EC234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1350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</a:rPr>
              <a:t>         學生</a:t>
            </a:r>
            <a:r>
              <a:rPr lang="zh-TW" altLang="en-US" b="1" dirty="0">
                <a:solidFill>
                  <a:schemeClr val="tx2"/>
                </a:solidFill>
              </a:rPr>
              <a:t>考試座位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68313" y="1555752"/>
            <a:ext cx="8496300" cy="374491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教師於期中</a:t>
            </a:r>
            <a:r>
              <a:rPr kumimoji="0" lang="en-US" altLang="zh-TW" sz="240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末考試週安排考試者，得於校務資訊系統</a:t>
            </a:r>
            <a:r>
              <a:rPr kumimoji="0" lang="en-US" altLang="zh-TW" sz="2400">
                <a:latin typeface="微軟正黑體" pitchFamily="34" charset="-120"/>
                <a:ea typeface="微軟正黑體" pitchFamily="34" charset="-120"/>
                <a:hlinkClick r:id="rId2" tooltip="主負責教師考試命題&amp;考試時間查詢"/>
              </a:rPr>
              <a:t>T.2.1.01.</a:t>
            </a:r>
            <a:r>
              <a:rPr kumimoji="0" lang="zh-TW" altLang="en-US" sz="2400">
                <a:latin typeface="微軟正黑體" pitchFamily="34" charset="-120"/>
                <a:ea typeface="微軟正黑體" pitchFamily="34" charset="-120"/>
                <a:hlinkClick r:id="rId2" tooltip="主負責教師考試命題&amp;考試時間查詢"/>
              </a:rPr>
              <a:t>教師命題</a:t>
            </a:r>
            <a:r>
              <a:rPr kumimoji="0" lang="en-US" altLang="zh-TW" sz="2400">
                <a:latin typeface="微軟正黑體" pitchFamily="34" charset="-120"/>
                <a:ea typeface="微軟正黑體" pitchFamily="34" charset="-120"/>
                <a:hlinkClick r:id="rId2" tooltip="主負責教師考試命題&amp;考試時間查詢"/>
              </a:rPr>
              <a:t>&amp;</a:t>
            </a:r>
            <a:r>
              <a:rPr kumimoji="0" lang="zh-TW" altLang="en-US" sz="2400">
                <a:latin typeface="微軟正黑體" pitchFamily="34" charset="-120"/>
                <a:ea typeface="微軟正黑體" pitchFamily="34" charset="-120"/>
                <a:hlinkClick r:id="rId2" tooltip="主負責教師考試命題&amp;考試時間查詢"/>
              </a:rPr>
              <a:t>考試時間查詢</a:t>
            </a:r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列印學生座位表</a:t>
            </a:r>
            <a:endParaRPr kumimoji="0" lang="en-US" altLang="zh-TW" sz="240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kumimoji="0" lang="en-US" altLang="zh-TW" sz="240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n"/>
              <a:defRPr/>
            </a:pPr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教師自行安排考試者，得於校務資訊系統</a:t>
            </a:r>
            <a:r>
              <a:rPr kumimoji="0" lang="en-US" altLang="zh-TW" sz="2400">
                <a:latin typeface="微軟正黑體" pitchFamily="34" charset="-120"/>
                <a:ea typeface="微軟正黑體" pitchFamily="34" charset="-120"/>
                <a:hlinkClick r:id="rId3" tooltip="教室座位列印"/>
              </a:rPr>
              <a:t>T.2.1.10.</a:t>
            </a:r>
            <a:r>
              <a:rPr kumimoji="0" lang="zh-TW" altLang="en-US" sz="2400">
                <a:latin typeface="微軟正黑體" pitchFamily="34" charset="-120"/>
                <a:ea typeface="微軟正黑體" pitchFamily="34" charset="-120"/>
                <a:hlinkClick r:id="rId3" tooltip="教室座位列印"/>
              </a:rPr>
              <a:t>教室座位列印</a:t>
            </a:r>
            <a:r>
              <a:rPr kumimoji="0" lang="zh-TW" altLang="en-US" sz="2400">
                <a:latin typeface="微軟正黑體" pitchFamily="34" charset="-120"/>
                <a:ea typeface="微軟正黑體" pitchFamily="34" charset="-120"/>
              </a:rPr>
              <a:t>進行學生考試座位安排及座位表列印</a:t>
            </a:r>
            <a:endParaRPr kumimoji="0" lang="en-US" altLang="zh-TW" sz="240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n"/>
              <a:defRPr/>
            </a:pPr>
            <a:endParaRPr kumimoji="0" lang="en-US" altLang="zh-TW" sz="2800" dirty="0">
              <a:solidFill>
                <a:srgbClr val="404040"/>
              </a:solidFill>
              <a:latin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00" y="360000"/>
            <a:ext cx="1003886" cy="66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354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29633</TotalTime>
  <Words>2320</Words>
  <Application>Microsoft Office PowerPoint</Application>
  <PresentationFormat>如螢幕大小 (4:3)</PresentationFormat>
  <Paragraphs>323</Paragraphs>
  <Slides>25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25</vt:i4>
      </vt:variant>
    </vt:vector>
  </HeadingPairs>
  <TitlesOfParts>
    <vt:vector size="43" baseType="lpstr">
      <vt:lpstr>等线</vt:lpstr>
      <vt:lpstr>等线 Light</vt:lpstr>
      <vt:lpstr>微软雅黑</vt:lpstr>
      <vt:lpstr>Noto Sans S Chinese</vt:lpstr>
      <vt:lpstr>zihun35hao-jindianyahei</vt:lpstr>
      <vt:lpstr>思源宋体</vt:lpstr>
      <vt:lpstr>思源黑体 Medium</vt:lpstr>
      <vt:lpstr>微軟正黑體</vt:lpstr>
      <vt:lpstr>新細明體</vt:lpstr>
      <vt:lpstr>標楷體</vt:lpstr>
      <vt:lpstr>Andalus</vt:lpstr>
      <vt:lpstr>Arial</vt:lpstr>
      <vt:lpstr>Calibri</vt:lpstr>
      <vt:lpstr>Times New Roman</vt:lpstr>
      <vt:lpstr>Wingdings</vt:lpstr>
      <vt:lpstr>1_Office 佈景主題</vt:lpstr>
      <vt:lpstr>Office 主题​​</vt:lpstr>
      <vt:lpstr>2_Office 佈景主題</vt:lpstr>
      <vt:lpstr>PowerPoint 簡報</vt:lpstr>
      <vt:lpstr>         本學期選課資訊</vt:lpstr>
      <vt:lpstr>         選課清單線上審核</vt:lpstr>
      <vt:lpstr>         選課清單操作流程</vt:lpstr>
      <vt:lpstr>         教師授課注意事項</vt:lpstr>
      <vt:lpstr>         教師授課注意事項</vt:lpstr>
      <vt:lpstr>         期中停修制度</vt:lpstr>
      <vt:lpstr>         期中、期末考試制度變更</vt:lpstr>
      <vt:lpstr>         學生考試座位</vt:lpstr>
      <vt:lpstr>         監考教師注意事項</vt:lpstr>
      <vt:lpstr>         本學期期末考試資訊</vt:lpstr>
      <vt:lpstr>         期中、期末考試作業</vt:lpstr>
      <vt:lpstr>         英文畢業門檻審核流程</vt:lpstr>
      <vt:lpstr>           大學部應屆畢業生            英文檢定門檻預警統計表</vt:lpstr>
      <vt:lpstr>           大學部應屆畢業生            英文檢定門檻預警統計表 </vt:lpstr>
      <vt:lpstr>         暑期補修課程（第2階段）</vt:lpstr>
      <vt:lpstr>         輔系、雙主修開放學系</vt:lpstr>
      <vt:lpstr>         輔系、雙主修時程</vt:lpstr>
      <vt:lpstr>         校內轉系申請時程</vt:lpstr>
      <vt:lpstr>          學習預警與學業輔導-           各燈號預設定義 </vt:lpstr>
      <vt:lpstr>           本期初、期中學業           高風險學生人數統計 </vt:lpstr>
      <vt:lpstr>           本期初、期中學業           高風險學生人數統計 </vt:lpstr>
      <vt:lpstr>         學生學習預警與輔導</vt:lpstr>
      <vt:lpstr>         歡迎本校教師開設          推廣教育課程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Michael Lee</cp:lastModifiedBy>
  <cp:revision>2918</cp:revision>
  <cp:lastPrinted>2014-09-01T00:20:39Z</cp:lastPrinted>
  <dcterms:created xsi:type="dcterms:W3CDTF">2011-11-21T07:30:49Z</dcterms:created>
  <dcterms:modified xsi:type="dcterms:W3CDTF">2019-09-04T00:13:54Z</dcterms:modified>
</cp:coreProperties>
</file>