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6" r:id="rId2"/>
    <p:sldId id="267" r:id="rId3"/>
    <p:sldId id="268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57" r:id="rId13"/>
    <p:sldId id="258" r:id="rId14"/>
    <p:sldId id="259" r:id="rId15"/>
    <p:sldId id="261" r:id="rId16"/>
    <p:sldId id="260" r:id="rId17"/>
    <p:sldId id="262" r:id="rId18"/>
    <p:sldId id="263" r:id="rId19"/>
    <p:sldId id="264" r:id="rId20"/>
    <p:sldId id="265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414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4834F-23AF-4C00-AD5C-7FA091EBA8B2}" type="datetimeFigureOut">
              <a:rPr lang="zh-TW" altLang="en-US" smtClean="0"/>
              <a:t>2019/3/20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A3992-87AE-420C-BA8F-BEF492B275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684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01460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成績不理想　有課輔需求（不一定要預警）</a:t>
            </a:r>
          </a:p>
        </p:txBody>
      </p:sp>
    </p:spTree>
    <p:extLst>
      <p:ext uri="{BB962C8B-B14F-4D97-AF65-F5344CB8AC3E}">
        <p14:creationId xmlns:p14="http://schemas.microsoft.com/office/powerpoint/2010/main" val="294823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642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37CC-9DA8-4014-9594-15D8C7631362}" type="datetimeFigureOut">
              <a:rPr lang="zh-TW" altLang="en-US" smtClean="0"/>
              <a:t>2019/3/20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B50C-3C05-4060-90B0-093582D02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77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37CC-9DA8-4014-9594-15D8C7631362}" type="datetimeFigureOut">
              <a:rPr lang="zh-TW" altLang="en-US" smtClean="0"/>
              <a:t>2019/3/20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B50C-3C05-4060-90B0-093582D02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384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37CC-9DA8-4014-9594-15D8C7631362}" type="datetimeFigureOut">
              <a:rPr lang="zh-TW" altLang="en-US" smtClean="0"/>
              <a:t>2019/3/20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B50C-3C05-4060-90B0-093582D02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04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37CC-9DA8-4014-9594-15D8C7631362}" type="datetimeFigureOut">
              <a:rPr lang="zh-TW" altLang="en-US" smtClean="0"/>
              <a:t>2019/3/20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B50C-3C05-4060-90B0-093582D02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586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37CC-9DA8-4014-9594-15D8C7631362}" type="datetimeFigureOut">
              <a:rPr lang="zh-TW" altLang="en-US" smtClean="0"/>
              <a:t>2019/3/20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B50C-3C05-4060-90B0-093582D02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602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37CC-9DA8-4014-9594-15D8C7631362}" type="datetimeFigureOut">
              <a:rPr lang="zh-TW" altLang="en-US" smtClean="0"/>
              <a:t>2019/3/20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B50C-3C05-4060-90B0-093582D02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29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37CC-9DA8-4014-9594-15D8C7631362}" type="datetimeFigureOut">
              <a:rPr lang="zh-TW" altLang="en-US" smtClean="0"/>
              <a:t>2019/3/20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B50C-3C05-4060-90B0-093582D02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83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37CC-9DA8-4014-9594-15D8C7631362}" type="datetimeFigureOut">
              <a:rPr lang="zh-TW" altLang="en-US" smtClean="0"/>
              <a:t>2019/3/20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B50C-3C05-4060-90B0-093582D02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363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37CC-9DA8-4014-9594-15D8C7631362}" type="datetimeFigureOut">
              <a:rPr lang="zh-TW" altLang="en-US" smtClean="0"/>
              <a:t>2019/3/20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B50C-3C05-4060-90B0-093582D02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816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37CC-9DA8-4014-9594-15D8C7631362}" type="datetimeFigureOut">
              <a:rPr lang="zh-TW" altLang="en-US" smtClean="0"/>
              <a:t>2019/3/20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B50C-3C05-4060-90B0-093582D02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099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37CC-9DA8-4014-9594-15D8C7631362}" type="datetimeFigureOut">
              <a:rPr lang="zh-TW" altLang="en-US" smtClean="0"/>
              <a:t>2019/3/20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B50C-3C05-4060-90B0-093582D02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800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037CC-9DA8-4014-9594-15D8C7631362}" type="datetimeFigureOut">
              <a:rPr lang="zh-TW" altLang="en-US" smtClean="0"/>
              <a:t>2019/3/20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BB50C-3C05-4060-90B0-093582D02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5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5"/>
          <p:cNvGrpSpPr>
            <a:grpSpLocks/>
          </p:cNvGrpSpPr>
          <p:nvPr/>
        </p:nvGrpSpPr>
        <p:grpSpPr bwMode="auto">
          <a:xfrm>
            <a:off x="1703513" y="161926"/>
            <a:ext cx="3317875" cy="714375"/>
            <a:chOff x="0" y="108"/>
            <a:chExt cx="2090" cy="450"/>
          </a:xfrm>
        </p:grpSpPr>
        <p:pic>
          <p:nvPicPr>
            <p:cNvPr id="12294" name="Picture 13" descr="kmu_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"/>
              <a:ext cx="423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Text Box 14"/>
            <p:cNvSpPr txBox="1">
              <a:spLocks noChangeArrowheads="1"/>
            </p:cNvSpPr>
            <p:nvPr/>
          </p:nvSpPr>
          <p:spPr bwMode="auto">
            <a:xfrm>
              <a:off x="315" y="108"/>
              <a:ext cx="177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500" b="1" dirty="0">
                  <a:solidFill>
                    <a:schemeClr val="bg1"/>
                  </a:solidFill>
                  <a:latin typeface="+mj-lt"/>
                </a:rPr>
                <a:t>Kaohsiung Medical University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58E-ECE6-454E-AF5C-A790BC36B840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039268" y="980728"/>
            <a:ext cx="8424862" cy="107156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6000" b="1" dirty="0">
                <a:solidFill>
                  <a:srgbClr val="005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微軟正黑體" pitchFamily="34" charset="-120"/>
              </a:rPr>
              <a:t>深   耕   計   畫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9011096" y="6455724"/>
            <a:ext cx="1656904" cy="40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TW" sz="20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201</a:t>
            </a:r>
            <a:r>
              <a:rPr lang="zh-TW" altLang="en-US" sz="20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９</a:t>
            </a:r>
            <a:r>
              <a:rPr lang="en-US" altLang="zh-TW" sz="20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0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３</a:t>
            </a:r>
            <a:r>
              <a:rPr lang="en-US" altLang="zh-TW" sz="20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0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４</a:t>
            </a:r>
          </a:p>
          <a:p>
            <a:pPr algn="ctr">
              <a:defRPr/>
            </a:pPr>
            <a:endParaRPr lang="zh-TW" altLang="en-US" sz="500" b="1" dirty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endParaRPr lang="zh-TW" altLang="en-US" sz="500" b="1" dirty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204864"/>
            <a:ext cx="8618478" cy="274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副標題 2"/>
          <p:cNvSpPr txBox="1">
            <a:spLocks/>
          </p:cNvSpPr>
          <p:nvPr/>
        </p:nvSpPr>
        <p:spPr>
          <a:xfrm>
            <a:off x="2624072" y="5085184"/>
            <a:ext cx="6921375" cy="9829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主講者：學務處職涯發展組</a:t>
            </a:r>
          </a:p>
        </p:txBody>
      </p:sp>
    </p:spTree>
    <p:extLst>
      <p:ext uri="{BB962C8B-B14F-4D97-AF65-F5344CB8AC3E}">
        <p14:creationId xmlns:p14="http://schemas.microsoft.com/office/powerpoint/2010/main" val="61689816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981200" y="1628800"/>
            <a:ext cx="7643193" cy="31683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社團證照與課外活動學習補助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4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補助範圍包括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（均需經學務處核定後才准予給予補助）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校內學生社團社會服務及返鄉服務活動。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國際志工服務活動。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0392" lvl="1" indent="-457200">
              <a:spcAft>
                <a:spcPts val="1200"/>
              </a:spcAft>
              <a:buFont typeface="+mj-lt"/>
              <a:buAutoNum type="arabicPeriod"/>
            </a:pP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其他經學務處核定之服務活動及社會志工。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58E-ECE6-454E-AF5C-A790BC36B840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2133600" y="836712"/>
            <a:ext cx="8229600" cy="5986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夢想協助</a:t>
            </a:r>
            <a:endParaRPr lang="en-US" altLang="zh-TW" sz="4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703513" y="161926"/>
            <a:ext cx="3317875" cy="714375"/>
            <a:chOff x="0" y="108"/>
            <a:chExt cx="2090" cy="450"/>
          </a:xfrm>
        </p:grpSpPr>
        <p:pic>
          <p:nvPicPr>
            <p:cNvPr id="7" name="Picture 13" descr="kmu_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"/>
              <a:ext cx="423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15" y="108"/>
              <a:ext cx="177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500" b="1" dirty="0">
                  <a:solidFill>
                    <a:schemeClr val="bg1"/>
                  </a:solidFill>
                  <a:latin typeface="+mj-lt"/>
                </a:rPr>
                <a:t>Kaohsiung Medical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2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133600" y="1599410"/>
            <a:ext cx="8066856" cy="16855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深耕學生專屬各類職涯、產學活動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包含職涯成長團體、職涯講座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校友經驗分享講座、校園徵才博覽會、生職涯及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就業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諮詢等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58E-ECE6-454E-AF5C-A790BC36B840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2133600" y="836712"/>
            <a:ext cx="8229600" cy="5986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 涯 輔 導 協 助</a:t>
            </a:r>
            <a:endParaRPr lang="en-US" altLang="zh-TW" sz="4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7" y="5009106"/>
            <a:ext cx="2309683" cy="1732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19" y="4971004"/>
            <a:ext cx="2264474" cy="1698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7" y="3140969"/>
            <a:ext cx="2322984" cy="1742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圖片 10" descr="D:\Desktop\106徵才_170518_002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0"/>
          <a:stretch/>
        </p:blipFill>
        <p:spPr bwMode="auto">
          <a:xfrm>
            <a:off x="1919536" y="3082016"/>
            <a:ext cx="2520280" cy="1787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圖片 11" descr="D:\102教卓\起飛計畫\0412說明會_照片\DSC0446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3140968"/>
            <a:ext cx="2664296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1703513" y="161926"/>
            <a:ext cx="3317875" cy="714375"/>
            <a:chOff x="0" y="108"/>
            <a:chExt cx="2090" cy="450"/>
          </a:xfrm>
        </p:grpSpPr>
        <p:pic>
          <p:nvPicPr>
            <p:cNvPr id="13" name="Picture 13" descr="kmu_log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"/>
              <a:ext cx="423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15" y="108"/>
              <a:ext cx="177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500" b="1" dirty="0">
                  <a:solidFill>
                    <a:schemeClr val="bg1"/>
                  </a:solidFill>
                  <a:latin typeface="+mj-lt"/>
                </a:rPr>
                <a:t>Kaohsiung Medical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64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申請對象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學雜費減免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弱勢助學金補助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經社工人員訪談，確其實際需求</a:t>
            </a:r>
          </a:p>
        </p:txBody>
      </p:sp>
      <p:cxnSp>
        <p:nvCxnSpPr>
          <p:cNvPr id="5" name="肘形接點 4"/>
          <p:cNvCxnSpPr/>
          <p:nvPr/>
        </p:nvCxnSpPr>
        <p:spPr>
          <a:xfrm>
            <a:off x="4511824" y="1897084"/>
            <a:ext cx="1512168" cy="595812"/>
          </a:xfrm>
          <a:prstGeom prst="bentConnector3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023992" y="1466122"/>
            <a:ext cx="216024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低收入戶學生</a:t>
            </a:r>
          </a:p>
        </p:txBody>
      </p:sp>
      <p:sp>
        <p:nvSpPr>
          <p:cNvPr id="8" name="矩形 7"/>
          <p:cNvSpPr/>
          <p:nvPr/>
        </p:nvSpPr>
        <p:spPr>
          <a:xfrm>
            <a:off x="8356714" y="3191252"/>
            <a:ext cx="216024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特殊境遇家庭子女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孫子女學生</a:t>
            </a:r>
          </a:p>
        </p:txBody>
      </p:sp>
      <p:sp>
        <p:nvSpPr>
          <p:cNvPr id="9" name="矩形 8"/>
          <p:cNvSpPr/>
          <p:nvPr/>
        </p:nvSpPr>
        <p:spPr>
          <a:xfrm>
            <a:off x="8356714" y="1888099"/>
            <a:ext cx="2160240" cy="11898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身心障礙學生及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身心障礙人士子女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家庭年所得未超過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30889" y="2924944"/>
            <a:ext cx="216024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原住民學生</a:t>
            </a:r>
          </a:p>
        </p:txBody>
      </p:sp>
      <p:sp>
        <p:nvSpPr>
          <p:cNvPr id="11" name="矩形 10"/>
          <p:cNvSpPr/>
          <p:nvPr/>
        </p:nvSpPr>
        <p:spPr>
          <a:xfrm>
            <a:off x="6030889" y="2194990"/>
            <a:ext cx="216024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中低收入戶學生</a:t>
            </a:r>
          </a:p>
        </p:txBody>
      </p: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1703513" y="161926"/>
            <a:ext cx="3317875" cy="714375"/>
            <a:chOff x="0" y="108"/>
            <a:chExt cx="2090" cy="450"/>
          </a:xfrm>
        </p:grpSpPr>
        <p:pic>
          <p:nvPicPr>
            <p:cNvPr id="15" name="Picture 13" descr="kmu_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"/>
              <a:ext cx="423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15" y="108"/>
              <a:ext cx="177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500" b="1" dirty="0">
                  <a:solidFill>
                    <a:schemeClr val="bg1"/>
                  </a:solidFill>
                  <a:latin typeface="+mj-lt"/>
                </a:rPr>
                <a:t>Kaohsiung Medical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501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5560" y="144500"/>
            <a:ext cx="8229600" cy="792088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19536" y="836712"/>
            <a:ext cx="8229600" cy="5904656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學業進步獎助學金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實習助學金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向學助學金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補助報名／認證費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證照獎勵金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鼓勵就業獎勵金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就業媒合獎勵金（限應屆畢業生）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社會回饋助學金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飛翔助學金</a:t>
            </a:r>
          </a:p>
        </p:txBody>
      </p:sp>
      <p:sp>
        <p:nvSpPr>
          <p:cNvPr id="4" name="雲朵形圖說文字 3"/>
          <p:cNvSpPr/>
          <p:nvPr/>
        </p:nvSpPr>
        <p:spPr>
          <a:xfrm>
            <a:off x="9192344" y="4797152"/>
            <a:ext cx="1008112" cy="504056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New</a:t>
            </a:r>
          </a:p>
        </p:txBody>
      </p:sp>
      <p:sp>
        <p:nvSpPr>
          <p:cNvPr id="6" name="雲朵形圖說文字 5"/>
          <p:cNvSpPr/>
          <p:nvPr/>
        </p:nvSpPr>
        <p:spPr>
          <a:xfrm>
            <a:off x="4943872" y="6165304"/>
            <a:ext cx="1008112" cy="504056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New</a:t>
            </a:r>
          </a:p>
        </p:txBody>
      </p:sp>
      <p:sp>
        <p:nvSpPr>
          <p:cNvPr id="7" name="雲朵形圖說文字 6"/>
          <p:cNvSpPr/>
          <p:nvPr/>
        </p:nvSpPr>
        <p:spPr>
          <a:xfrm>
            <a:off x="6096000" y="5453608"/>
            <a:ext cx="1008112" cy="504056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New</a:t>
            </a:r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1703513" y="161926"/>
            <a:ext cx="3317875" cy="714375"/>
            <a:chOff x="0" y="108"/>
            <a:chExt cx="2090" cy="450"/>
          </a:xfrm>
        </p:grpSpPr>
        <p:pic>
          <p:nvPicPr>
            <p:cNvPr id="9" name="Picture 13" descr="kmu_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"/>
              <a:ext cx="423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315" y="108"/>
              <a:ext cx="177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500" b="1" dirty="0">
                  <a:solidFill>
                    <a:schemeClr val="bg1"/>
                  </a:solidFill>
                  <a:latin typeface="+mj-lt"/>
                </a:rPr>
                <a:t>Kaohsiung Medical University</a:t>
              </a:r>
            </a:p>
          </p:txBody>
        </p:sp>
      </p:grpSp>
      <p:sp>
        <p:nvSpPr>
          <p:cNvPr id="5" name="橢圓 4"/>
          <p:cNvSpPr/>
          <p:nvPr/>
        </p:nvSpPr>
        <p:spPr>
          <a:xfrm>
            <a:off x="6625006" y="1916832"/>
            <a:ext cx="2880320" cy="136815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4/30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截止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288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學業進步獎助學金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輔導項目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1981200" y="2174876"/>
            <a:ext cx="4040188" cy="276629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接受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課業輔導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接受教師課業輔導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自主學習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參與同儕課業讀書會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參與校內講座、活動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（含書院活動）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申請標準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4"/>
          </p:nvPr>
        </p:nvSpPr>
        <p:spPr>
          <a:xfrm>
            <a:off x="6169026" y="2174876"/>
            <a:ext cx="4041775" cy="204621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學期成績全部及格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班排名全班前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50%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本學期成績較前學期進步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接受輔導科目進步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2063552" y="5013176"/>
            <a:ext cx="309634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至少參加四次</a:t>
            </a:r>
          </a:p>
        </p:txBody>
      </p:sp>
      <p:sp>
        <p:nvSpPr>
          <p:cNvPr id="9" name="書卷 (水平) 8"/>
          <p:cNvSpPr/>
          <p:nvPr/>
        </p:nvSpPr>
        <p:spPr>
          <a:xfrm>
            <a:off x="2495600" y="1772817"/>
            <a:ext cx="6408712" cy="3240359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每學期補助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10,000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</a:p>
        </p:txBody>
      </p:sp>
      <p:sp>
        <p:nvSpPr>
          <p:cNvPr id="10" name="矩形 9"/>
          <p:cNvSpPr/>
          <p:nvPr/>
        </p:nvSpPr>
        <p:spPr>
          <a:xfrm>
            <a:off x="1775520" y="1429204"/>
            <a:ext cx="8568952" cy="36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檢附文件：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申請表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歷年成績單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切結書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因素請填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學雜費減免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弱勢助學金尚未通過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字學習心得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1703513" y="161926"/>
            <a:ext cx="3317875" cy="714375"/>
            <a:chOff x="0" y="108"/>
            <a:chExt cx="2090" cy="450"/>
          </a:xfrm>
        </p:grpSpPr>
        <p:pic>
          <p:nvPicPr>
            <p:cNvPr id="12" name="Picture 13" descr="kmu_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"/>
              <a:ext cx="423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15" y="108"/>
              <a:ext cx="177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500" b="1" dirty="0">
                  <a:solidFill>
                    <a:schemeClr val="bg1"/>
                  </a:solidFill>
                  <a:latin typeface="+mj-lt"/>
                </a:rPr>
                <a:t>Kaohsiung Medical University</a:t>
              </a: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3765292"/>
            <a:ext cx="3109292" cy="309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3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向學助學金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輔導項目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981200" y="2174876"/>
            <a:ext cx="4040188" cy="276629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接受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課業輔導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接受教師課業輔導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自主學習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參與同儕課業讀書會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參與校內講座、活動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（含書院活動）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月份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(25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69026" y="2174876"/>
            <a:ext cx="4041775" cy="2478261"/>
          </a:xfrm>
        </p:spPr>
        <p:txBody>
          <a:bodyPr>
            <a:no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063552" y="5013176"/>
            <a:ext cx="309634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至少參加四次</a:t>
            </a:r>
          </a:p>
        </p:txBody>
      </p:sp>
      <p:sp>
        <p:nvSpPr>
          <p:cNvPr id="8" name="書卷 (水平) 7"/>
          <p:cNvSpPr/>
          <p:nvPr/>
        </p:nvSpPr>
        <p:spPr>
          <a:xfrm>
            <a:off x="2711624" y="1916832"/>
            <a:ext cx="6192688" cy="3312368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每個月補助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3,000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(3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月→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月發放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月→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月發放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75520" y="1429204"/>
            <a:ext cx="8568952" cy="36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檢附文件：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申請表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切結書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因素請填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學雜費減免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弱勢助學金尚未通過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字學習心得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每月月底前須繳交向學助學金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申請表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以示申請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1703513" y="161926"/>
            <a:ext cx="3317875" cy="714375"/>
            <a:chOff x="0" y="108"/>
            <a:chExt cx="2090" cy="450"/>
          </a:xfrm>
        </p:grpSpPr>
        <p:pic>
          <p:nvPicPr>
            <p:cNvPr id="12" name="Picture 13" descr="kmu_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"/>
              <a:ext cx="423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15" y="108"/>
              <a:ext cx="177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500" b="1" dirty="0">
                  <a:solidFill>
                    <a:schemeClr val="bg1"/>
                  </a:solidFill>
                  <a:latin typeface="+mj-lt"/>
                </a:rPr>
                <a:t>Kaohsiung Medical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468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實習助學金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2116832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實習單位不支薪（附證明）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實習天數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達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以上，以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個月計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未滿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則以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0.5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個月計</a:t>
            </a:r>
          </a:p>
        </p:txBody>
      </p:sp>
      <p:sp>
        <p:nvSpPr>
          <p:cNvPr id="6" name="書卷 (水平) 5"/>
          <p:cNvSpPr/>
          <p:nvPr/>
        </p:nvSpPr>
        <p:spPr>
          <a:xfrm>
            <a:off x="2346918" y="3356992"/>
            <a:ext cx="6989442" cy="237626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每月補助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6,000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</a:p>
        </p:txBody>
      </p:sp>
      <p:sp>
        <p:nvSpPr>
          <p:cNvPr id="7" name="矩形 6"/>
          <p:cNvSpPr/>
          <p:nvPr/>
        </p:nvSpPr>
        <p:spPr>
          <a:xfrm>
            <a:off x="1703106" y="1213180"/>
            <a:ext cx="8568952" cy="45200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檢附文件：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申請表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切結書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因素請填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學雜費減免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弱勢助學金尚未通過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”)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字學習心得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需每月繳交學習心得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當學期課表、修課證明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實習班表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實習單位無支薪證明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請用制式表格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自行計算天數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1703513" y="161926"/>
            <a:ext cx="3317875" cy="714375"/>
            <a:chOff x="0" y="108"/>
            <a:chExt cx="2090" cy="450"/>
          </a:xfrm>
        </p:grpSpPr>
        <p:pic>
          <p:nvPicPr>
            <p:cNvPr id="9" name="Picture 13" descr="kmu_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"/>
              <a:ext cx="423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315" y="108"/>
              <a:ext cx="177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500" b="1" dirty="0">
                  <a:solidFill>
                    <a:schemeClr val="bg1"/>
                  </a:solidFill>
                  <a:latin typeface="+mj-lt"/>
                </a:rPr>
                <a:t>Kaohsiung Medical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742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補助報名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認證費、證照獎勵金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340968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專門職業及技術人員高等考試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各學系專業技能考試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英語能力檢定證照（畢業門檻）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社團相關培訓證照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課外活動證照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1991544" y="5013176"/>
            <a:ext cx="36724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每年度補助一次</a:t>
            </a:r>
          </a:p>
        </p:txBody>
      </p:sp>
      <p:sp>
        <p:nvSpPr>
          <p:cNvPr id="5" name="書卷 (水平) 4"/>
          <p:cNvSpPr/>
          <p:nvPr/>
        </p:nvSpPr>
        <p:spPr>
          <a:xfrm>
            <a:off x="3035660" y="1988840"/>
            <a:ext cx="6228692" cy="237626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補助報名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認證費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依實際金額補助，至多補助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4,000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爆炸 2 5"/>
          <p:cNvSpPr/>
          <p:nvPr/>
        </p:nvSpPr>
        <p:spPr>
          <a:xfrm rot="524302">
            <a:off x="2798892" y="1444661"/>
            <a:ext cx="6450200" cy="4485542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證照獎勵金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1,000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</a:p>
        </p:txBody>
      </p:sp>
      <p:sp>
        <p:nvSpPr>
          <p:cNvPr id="7" name="矩形 6"/>
          <p:cNvSpPr/>
          <p:nvPr/>
        </p:nvSpPr>
        <p:spPr>
          <a:xfrm>
            <a:off x="1775520" y="1429204"/>
            <a:ext cx="8568952" cy="40160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檢附文件：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申請表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切結書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因素請填“學雜費減免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弱勢助學金尚未通過”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字學習心得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補助報名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認證費→繳費收據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/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證照獎勵金→證照影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本（延長收件至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5/3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1703513" y="161926"/>
            <a:ext cx="3317875" cy="714375"/>
            <a:chOff x="0" y="108"/>
            <a:chExt cx="2090" cy="450"/>
          </a:xfrm>
        </p:grpSpPr>
        <p:pic>
          <p:nvPicPr>
            <p:cNvPr id="9" name="Picture 13" descr="kmu_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"/>
              <a:ext cx="423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315" y="108"/>
              <a:ext cx="177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500" b="1" dirty="0">
                  <a:solidFill>
                    <a:schemeClr val="bg1"/>
                  </a:solidFill>
                  <a:latin typeface="+mj-lt"/>
                </a:rPr>
                <a:t>Kaohsiung Medical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69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14872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鼓勵就業獎勵金、就業媒合獎勵金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2044823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參與校內講座、活動（含書院活動）</a:t>
            </a: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參加職涯、產學相關講座</a:t>
            </a: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已完成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UCAN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職能診斷、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MAPA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測驗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2030692" y="3861048"/>
            <a:ext cx="334522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至少參加三場</a:t>
            </a:r>
          </a:p>
        </p:txBody>
      </p:sp>
      <p:sp>
        <p:nvSpPr>
          <p:cNvPr id="5" name="書卷 (水平) 4"/>
          <p:cNvSpPr/>
          <p:nvPr/>
        </p:nvSpPr>
        <p:spPr>
          <a:xfrm>
            <a:off x="3071664" y="1916832"/>
            <a:ext cx="5400600" cy="2448272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鼓勵就業獎勵金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每學期補助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8,000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</a:p>
        </p:txBody>
      </p:sp>
      <p:sp>
        <p:nvSpPr>
          <p:cNvPr id="6" name="爆炸 2 5"/>
          <p:cNvSpPr/>
          <p:nvPr/>
        </p:nvSpPr>
        <p:spPr>
          <a:xfrm rot="524302">
            <a:off x="1530089" y="1135786"/>
            <a:ext cx="8898645" cy="5021306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至業界應徵、面試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2,000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</a:p>
        </p:txBody>
      </p:sp>
      <p:sp>
        <p:nvSpPr>
          <p:cNvPr id="7" name="矩形 6"/>
          <p:cNvSpPr/>
          <p:nvPr/>
        </p:nvSpPr>
        <p:spPr>
          <a:xfrm>
            <a:off x="1775520" y="1429204"/>
            <a:ext cx="8568952" cy="36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檢附文件：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申請表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切結書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因素請填“學雜費減免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弱勢助學金尚未通過”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字學習心得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就業媒合獎勵金→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面試證明書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1703513" y="161926"/>
            <a:ext cx="3317875" cy="714375"/>
            <a:chOff x="0" y="108"/>
            <a:chExt cx="2090" cy="450"/>
          </a:xfrm>
        </p:grpSpPr>
        <p:pic>
          <p:nvPicPr>
            <p:cNvPr id="9" name="Picture 13" descr="kmu_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"/>
              <a:ext cx="423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315" y="108"/>
              <a:ext cx="177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500" b="1" dirty="0">
                  <a:solidFill>
                    <a:schemeClr val="bg1"/>
                  </a:solidFill>
                  <a:latin typeface="+mj-lt"/>
                </a:rPr>
                <a:t>Kaohsiung Medical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979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社會回饋助學金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2620887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參與校內學生社團社會服務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返鄉服務活動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參與國際志工服務活動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服務活動、志工活動</a:t>
            </a:r>
          </a:p>
        </p:txBody>
      </p:sp>
      <p:sp>
        <p:nvSpPr>
          <p:cNvPr id="5" name="書卷 (水平) 4"/>
          <p:cNvSpPr/>
          <p:nvPr/>
        </p:nvSpPr>
        <p:spPr>
          <a:xfrm>
            <a:off x="2135560" y="1772816"/>
            <a:ext cx="7804452" cy="237626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每年度補助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8,000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2035964" y="4293096"/>
            <a:ext cx="319594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經學務處核定</a:t>
            </a:r>
          </a:p>
        </p:txBody>
      </p:sp>
      <p:sp>
        <p:nvSpPr>
          <p:cNvPr id="6" name="矩形 5"/>
          <p:cNvSpPr/>
          <p:nvPr/>
        </p:nvSpPr>
        <p:spPr>
          <a:xfrm>
            <a:off x="1894384" y="1484784"/>
            <a:ext cx="8568952" cy="3727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檢附文件：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申請表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切結書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因素請填“學雜費減免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弱勢助學金尚未通過”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字學習心得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活動企劃書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需經學務處核定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1703513" y="161926"/>
            <a:ext cx="3317875" cy="714375"/>
            <a:chOff x="0" y="108"/>
            <a:chExt cx="2090" cy="450"/>
          </a:xfrm>
        </p:grpSpPr>
        <p:pic>
          <p:nvPicPr>
            <p:cNvPr id="8" name="Picture 13" descr="kmu_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"/>
              <a:ext cx="423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315" y="108"/>
              <a:ext cx="177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500" b="1" dirty="0">
                  <a:solidFill>
                    <a:schemeClr val="bg1"/>
                  </a:solidFill>
                  <a:latin typeface="+mj-lt"/>
                </a:rPr>
                <a:t>Kaohsiung Medical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084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981200" y="2346710"/>
            <a:ext cx="8229600" cy="2810482"/>
          </a:xfrm>
        </p:spPr>
        <p:txBody>
          <a:bodyPr>
            <a:normAutofit/>
          </a:bodyPr>
          <a:lstStyle/>
          <a:p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教育部於深耕計畫鼓勵學校透過「</a:t>
            </a:r>
            <a:r>
              <a:rPr lang="zh-TW" altLang="en-US" sz="27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以學習取代工讀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」的輔導機制，使經濟弱勢學生得以同時兼顧課業與生活所需。讓經濟弱勢學生可藉由學習助學金的輔導機制，不再因打工而耽誤學習。</a:t>
            </a:r>
          </a:p>
          <a:p>
            <a:pPr marL="45720" indent="0">
              <a:buNone/>
            </a:pPr>
            <a:endParaRPr lang="en-US" altLang="zh-TW" sz="2700" dirty="0">
              <a:latin typeface="+mj-ea"/>
              <a:ea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58E-ECE6-454E-AF5C-A790BC36B840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991544" y="1052736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深耕計畫精神宗旨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703513" y="161926"/>
            <a:ext cx="3317875" cy="714375"/>
            <a:chOff x="0" y="108"/>
            <a:chExt cx="2090" cy="450"/>
          </a:xfrm>
        </p:grpSpPr>
        <p:pic>
          <p:nvPicPr>
            <p:cNvPr id="6" name="Picture 13" descr="kmu_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"/>
              <a:ext cx="423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315" y="108"/>
              <a:ext cx="177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500" b="1" dirty="0">
                  <a:solidFill>
                    <a:schemeClr val="bg1"/>
                  </a:solidFill>
                  <a:latin typeface="+mj-lt"/>
                </a:rPr>
                <a:t>Kaohsiung Medical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9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飛翔助學金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600200"/>
            <a:ext cx="8579296" cy="4781128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本校交換學生計畫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海外實習課程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本校海外社會服務志工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雙聯學位計畫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海外國際論文發表（通訊作者、第一作者）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國際競賽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如活動已含食宿、外加私人行程，不得補助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已獲政府單位補助者，亦不得補助</a:t>
            </a:r>
          </a:p>
        </p:txBody>
      </p:sp>
      <p:sp>
        <p:nvSpPr>
          <p:cNvPr id="5" name="書卷 (水平) 4"/>
          <p:cNvSpPr/>
          <p:nvPr/>
        </p:nvSpPr>
        <p:spPr>
          <a:xfrm>
            <a:off x="1739396" y="3356992"/>
            <a:ext cx="8568952" cy="237626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亞洲區補助上限</a:t>
            </a:r>
            <a:r>
              <a:rPr lang="en-US" altLang="zh-TW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30,000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TW" sz="5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非亞洲區補助上限</a:t>
            </a:r>
            <a:r>
              <a:rPr lang="en-US" altLang="zh-TW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45,000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3287688" y="1820836"/>
            <a:ext cx="626469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各學院至多補助三名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同一學制以補助一次為限</a:t>
            </a: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1703513" y="161926"/>
            <a:ext cx="3317875" cy="714375"/>
            <a:chOff x="0" y="108"/>
            <a:chExt cx="2090" cy="450"/>
          </a:xfrm>
        </p:grpSpPr>
        <p:pic>
          <p:nvPicPr>
            <p:cNvPr id="8" name="Picture 13" descr="kmu_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"/>
              <a:ext cx="423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315" y="108"/>
              <a:ext cx="177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500" b="1" dirty="0">
                  <a:solidFill>
                    <a:schemeClr val="bg1"/>
                  </a:solidFill>
                  <a:latin typeface="+mj-lt"/>
                </a:rPr>
                <a:t>Kaohsiung Medical University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1739617" y="1268760"/>
            <a:ext cx="8676863" cy="52401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檢附文件：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高雄醫學大學深耕計畫學生國際研習補助申請表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參加活動簡介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英文皆可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研習計劃書或國際會議投稿摘要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需為第一作者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研習單位證明或國際會議投稿證明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法定代理人同意書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歲需檢附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注意事項：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出國前：申請者須於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前將通過學院初審之申請表件繳至國際處，學務處協助複查。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出國後：返國後兩周內請繳交核銷文件，逾期未繳或資料不齊者視同放棄不予補助。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340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70A0A9C-EC1A-407F-B246-A1303E0B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E9C35AAE-8144-4FC4-A518-5E36207DA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t="22906" r="17664" b="8682"/>
          <a:stretch/>
        </p:blipFill>
        <p:spPr>
          <a:xfrm>
            <a:off x="1631504" y="116632"/>
            <a:ext cx="8928992" cy="6696744"/>
          </a:xfrm>
        </p:spPr>
      </p:pic>
      <p:sp>
        <p:nvSpPr>
          <p:cNvPr id="3" name="橢圓 2"/>
          <p:cNvSpPr/>
          <p:nvPr/>
        </p:nvSpPr>
        <p:spPr>
          <a:xfrm>
            <a:off x="8112224" y="6309320"/>
            <a:ext cx="1152128" cy="5486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8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944B8FA-FFB2-4147-8DCC-DFC2241A5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0648"/>
            <a:ext cx="2051720" cy="187220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zh-TW" altLang="en-US" sz="26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深耕計畫</a:t>
            </a:r>
            <a:r>
              <a:rPr lang="en-US" altLang="zh-TW" sz="26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6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弱勢學生輔導暨獎補助</a:t>
            </a:r>
            <a:r>
              <a:rPr lang="en-US" altLang="zh-TW" sz="26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6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專區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1453E3D1-4651-45D2-9FA4-5DCF94FA4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11440" r="19767"/>
          <a:stretch/>
        </p:blipFill>
        <p:spPr>
          <a:xfrm>
            <a:off x="3575720" y="260648"/>
            <a:ext cx="7092280" cy="6286728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1F096E77-C7A7-4620-BD39-238442E83B50}"/>
              </a:ext>
            </a:extLst>
          </p:cNvPr>
          <p:cNvSpPr/>
          <p:nvPr/>
        </p:nvSpPr>
        <p:spPr>
          <a:xfrm>
            <a:off x="3791744" y="2852936"/>
            <a:ext cx="151216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A53B3B48-05D6-4BE6-B1A3-C073F16C7884}"/>
              </a:ext>
            </a:extLst>
          </p:cNvPr>
          <p:cNvSpPr txBox="1"/>
          <p:nvPr/>
        </p:nvSpPr>
        <p:spPr>
          <a:xfrm>
            <a:off x="1524000" y="2132857"/>
            <a:ext cx="2051720" cy="41857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生活協助</a:t>
            </a:r>
            <a:endParaRPr lang="en-US" altLang="zh-TW" sz="24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高教深耕計畫</a:t>
            </a:r>
            <a:endParaRPr lang="en-US" altLang="zh-TW" sz="20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校內外獎助</a:t>
            </a:r>
            <a:endParaRPr lang="en-US" altLang="zh-TW" sz="20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9875">
              <a:lnSpc>
                <a:spcPct val="200000"/>
              </a:lnSpc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學金</a:t>
            </a:r>
            <a:endParaRPr lang="en-US" altLang="zh-TW" sz="20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高醫學生愛心餐券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287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F36D5A1-9E93-4FE7-9202-92ECB6AD6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59221"/>
            <a:ext cx="8229600" cy="858417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“高醫大深耕計畫深植你心”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xmlns="" id="{4613475D-7E26-4DE1-8E08-641FB682B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4204223"/>
            <a:ext cx="1914310" cy="191431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6BCF482-62D0-4517-A19A-9A4812C3C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3" y="1628801"/>
            <a:ext cx="6118167" cy="448973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BE655B80-E7BF-4BAE-9CEA-F8910DA8A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646" y="114556"/>
            <a:ext cx="3322608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CBFAFC1-5159-42F8-AAEF-20ACAA71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70609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深耕計畫諮詢窗口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3E6C42B-FBFD-47D3-AB02-81E91A5A5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600" y="5623411"/>
            <a:ext cx="7715200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如有深耕計畫相關任何疑問，歡迎至職涯組（國研一樓郵局提款機前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</a:p>
          <a:p>
            <a:pPr marL="0" indent="0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詢問承辦人李怡嫻小姐，分機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2280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，信箱：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R081003@kmu.edu.tw</a:t>
            </a:r>
          </a:p>
          <a:p>
            <a:pPr marL="0" indent="0"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高可柔小姐，分機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2280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，信箱：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R071124@kmu.edu.tw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0B87F5D5-0508-47A3-8C35-B0BB111E8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32751"/>
              </p:ext>
            </p:extLst>
          </p:nvPr>
        </p:nvGraphicFramePr>
        <p:xfrm>
          <a:off x="2135560" y="980728"/>
          <a:ext cx="7890048" cy="432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03239">
                  <a:extLst>
                    <a:ext uri="{9D8B030D-6E8A-4147-A177-3AD203B41FA5}">
                      <a16:colId xmlns:a16="http://schemas.microsoft.com/office/drawing/2014/main" xmlns="" val="881438567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701908379"/>
                    </a:ext>
                  </a:extLst>
                </a:gridCol>
                <a:gridCol w="1450505">
                  <a:extLst>
                    <a:ext uri="{9D8B030D-6E8A-4147-A177-3AD203B41FA5}">
                      <a16:colId xmlns:a16="http://schemas.microsoft.com/office/drawing/2014/main" xmlns="" val="2479054743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深耕計畫服務／補助項目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承辦單位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7313653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課業輔導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教務處教發中心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4583355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專業技能證照考試補助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教務處註冊課務組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2107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27230424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教師課輔／專業技能考照輔導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各系系辦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430114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海外見實習與國際會議補助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2383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82909998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服務性社團、課外活動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學務處課外組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2114#43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90855709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個人化職涯輔導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學務處職涯組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2280</a:t>
                      </a:r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7213516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心理及諮商輔導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學務處心輔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2121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45589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0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86"/>
          <p:cNvSpPr txBox="1"/>
          <p:nvPr/>
        </p:nvSpPr>
        <p:spPr>
          <a:xfrm>
            <a:off x="2783633" y="576114"/>
            <a:ext cx="63422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1 0 8 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 年 度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>
              <a:lnSpc>
                <a:spcPct val="200000"/>
              </a:lnSpc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深耕計畫獎助學金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任意多边形 93"/>
          <p:cNvSpPr/>
          <p:nvPr/>
        </p:nvSpPr>
        <p:spPr>
          <a:xfrm>
            <a:off x="1630882" y="5300830"/>
            <a:ext cx="5185198" cy="288410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" fmla="*/ 0 w 6766560"/>
              <a:gd name="connsiteY0" fmla="*/ 75291 h 398381"/>
              <a:gd name="connsiteX1" fmla="*/ 4369154 w 6766560"/>
              <a:gd name="connsiteY1" fmla="*/ 18141 h 398381"/>
              <a:gd name="connsiteX2" fmla="*/ 4023360 w 6766560"/>
              <a:gd name="connsiteY2" fmla="*/ 395331 h 398381"/>
              <a:gd name="connsiteX3" fmla="*/ 6766560 w 6766560"/>
              <a:gd name="connsiteY3" fmla="*/ 166731 h 398381"/>
              <a:gd name="connsiteX0" fmla="*/ 0 w 6766560"/>
              <a:gd name="connsiteY0" fmla="*/ 71354 h 339035"/>
              <a:gd name="connsiteX1" fmla="*/ 4369154 w 6766560"/>
              <a:gd name="connsiteY1" fmla="*/ 14204 h 339035"/>
              <a:gd name="connsiteX2" fmla="*/ 4351696 w 6766560"/>
              <a:gd name="connsiteY2" fmla="*/ 334244 h 339035"/>
              <a:gd name="connsiteX3" fmla="*/ 6766560 w 6766560"/>
              <a:gd name="connsiteY3" fmla="*/ 162794 h 339035"/>
              <a:gd name="connsiteX0" fmla="*/ 0 w 7194823"/>
              <a:gd name="connsiteY0" fmla="*/ 71354 h 334304"/>
              <a:gd name="connsiteX1" fmla="*/ 4369154 w 7194823"/>
              <a:gd name="connsiteY1" fmla="*/ 14204 h 334304"/>
              <a:gd name="connsiteX2" fmla="*/ 4351696 w 7194823"/>
              <a:gd name="connsiteY2" fmla="*/ 334244 h 334304"/>
              <a:gd name="connsiteX3" fmla="*/ 7194823 w 7194823"/>
              <a:gd name="connsiteY3" fmla="*/ 37064 h 334304"/>
              <a:gd name="connsiteX0" fmla="*/ 0 w 7194823"/>
              <a:gd name="connsiteY0" fmla="*/ 72918 h 358721"/>
              <a:gd name="connsiteX1" fmla="*/ 4369154 w 7194823"/>
              <a:gd name="connsiteY1" fmla="*/ 15768 h 358721"/>
              <a:gd name="connsiteX2" fmla="*/ 4051911 w 7194823"/>
              <a:gd name="connsiteY2" fmla="*/ 358668 h 358721"/>
              <a:gd name="connsiteX3" fmla="*/ 7194823 w 7194823"/>
              <a:gd name="connsiteY3" fmla="*/ 38628 h 358721"/>
              <a:gd name="connsiteX0" fmla="*/ 0 w 6454042"/>
              <a:gd name="connsiteY0" fmla="*/ 72918 h 359955"/>
              <a:gd name="connsiteX1" fmla="*/ 4369154 w 6454042"/>
              <a:gd name="connsiteY1" fmla="*/ 15768 h 359955"/>
              <a:gd name="connsiteX2" fmla="*/ 4051911 w 6454042"/>
              <a:gd name="connsiteY2" fmla="*/ 358668 h 359955"/>
              <a:gd name="connsiteX3" fmla="*/ 6454042 w 6454042"/>
              <a:gd name="connsiteY3" fmla="*/ 112769 h 359955"/>
              <a:gd name="connsiteX0" fmla="*/ 0 w 6454042"/>
              <a:gd name="connsiteY0" fmla="*/ 62493 h 349247"/>
              <a:gd name="connsiteX1" fmla="*/ 4122228 w 6454042"/>
              <a:gd name="connsiteY1" fmla="*/ 17700 h 349247"/>
              <a:gd name="connsiteX2" fmla="*/ 4051911 w 6454042"/>
              <a:gd name="connsiteY2" fmla="*/ 348243 h 349247"/>
              <a:gd name="connsiteX3" fmla="*/ 6454042 w 6454042"/>
              <a:gd name="connsiteY3" fmla="*/ 102344 h 349247"/>
              <a:gd name="connsiteX0" fmla="*/ 0 w 4341830"/>
              <a:gd name="connsiteY0" fmla="*/ 62493 h 348243"/>
              <a:gd name="connsiteX1" fmla="*/ 4122228 w 4341830"/>
              <a:gd name="connsiteY1" fmla="*/ 17700 h 348243"/>
              <a:gd name="connsiteX2" fmla="*/ 4051911 w 4341830"/>
              <a:gd name="connsiteY2" fmla="*/ 348243 h 348243"/>
              <a:gd name="connsiteX0" fmla="*/ 0 w 4122228"/>
              <a:gd name="connsiteY0" fmla="*/ 62493 h 62493"/>
              <a:gd name="connsiteX1" fmla="*/ 4122228 w 4122228"/>
              <a:gd name="connsiteY1" fmla="*/ 17700 h 62493"/>
              <a:gd name="connsiteX0" fmla="*/ 0 w 4122228"/>
              <a:gd name="connsiteY0" fmla="*/ 44793 h 66159"/>
              <a:gd name="connsiteX1" fmla="*/ 4122228 w 4122228"/>
              <a:gd name="connsiteY1" fmla="*/ 0 h 66159"/>
              <a:gd name="connsiteX0" fmla="*/ 0 w 4245691"/>
              <a:gd name="connsiteY0" fmla="*/ 156004 h 156004"/>
              <a:gd name="connsiteX1" fmla="*/ 4245691 w 4245691"/>
              <a:gd name="connsiteY1" fmla="*/ 0 h 156004"/>
              <a:gd name="connsiteX0" fmla="*/ 0 w 4245691"/>
              <a:gd name="connsiteY0" fmla="*/ 156004 h 163985"/>
              <a:gd name="connsiteX1" fmla="*/ 4245691 w 4245691"/>
              <a:gd name="connsiteY1" fmla="*/ 0 h 163985"/>
              <a:gd name="connsiteX0" fmla="*/ 0 w 5449458"/>
              <a:gd name="connsiteY0" fmla="*/ 143648 h 143648"/>
              <a:gd name="connsiteX1" fmla="*/ 5449458 w 5449458"/>
              <a:gd name="connsiteY1" fmla="*/ 0 h 143648"/>
              <a:gd name="connsiteX0" fmla="*/ 0 w 5449458"/>
              <a:gd name="connsiteY0" fmla="*/ 143648 h 260913"/>
              <a:gd name="connsiteX1" fmla="*/ 1990356 w 5449458"/>
              <a:gd name="connsiteY1" fmla="*/ 260339 h 260913"/>
              <a:gd name="connsiteX2" fmla="*/ 5449458 w 5449458"/>
              <a:gd name="connsiteY2" fmla="*/ 0 h 260913"/>
              <a:gd name="connsiteX0" fmla="*/ 0 w 4693246"/>
              <a:gd name="connsiteY0" fmla="*/ 169 h 463018"/>
              <a:gd name="connsiteX1" fmla="*/ 1234144 w 4693246"/>
              <a:gd name="connsiteY1" fmla="*/ 462849 h 463018"/>
              <a:gd name="connsiteX2" fmla="*/ 4693246 w 4693246"/>
              <a:gd name="connsiteY2" fmla="*/ 202510 h 463018"/>
              <a:gd name="connsiteX0" fmla="*/ 153395 w 4846641"/>
              <a:gd name="connsiteY0" fmla="*/ 0 h 462988"/>
              <a:gd name="connsiteX1" fmla="*/ 1387539 w 4846641"/>
              <a:gd name="connsiteY1" fmla="*/ 462680 h 462988"/>
              <a:gd name="connsiteX2" fmla="*/ 4846641 w 4846641"/>
              <a:gd name="connsiteY2" fmla="*/ 202341 h 462988"/>
              <a:gd name="connsiteX0" fmla="*/ 212160 w 4457851"/>
              <a:gd name="connsiteY0" fmla="*/ 0 h 462988"/>
              <a:gd name="connsiteX1" fmla="*/ 998749 w 4457851"/>
              <a:gd name="connsiteY1" fmla="*/ 462680 h 462988"/>
              <a:gd name="connsiteX2" fmla="*/ 4457851 w 4457851"/>
              <a:gd name="connsiteY2" fmla="*/ 202341 h 462988"/>
              <a:gd name="connsiteX0" fmla="*/ 238795 w 4484486"/>
              <a:gd name="connsiteY0" fmla="*/ 0 h 462868"/>
              <a:gd name="connsiteX1" fmla="*/ 1025384 w 4484486"/>
              <a:gd name="connsiteY1" fmla="*/ 462680 h 462868"/>
              <a:gd name="connsiteX2" fmla="*/ 4484486 w 4484486"/>
              <a:gd name="connsiteY2" fmla="*/ 202341 h 462868"/>
              <a:gd name="connsiteX0" fmla="*/ 410770 w 4656461"/>
              <a:gd name="connsiteY0" fmla="*/ 0 h 425815"/>
              <a:gd name="connsiteX1" fmla="*/ 595476 w 4656461"/>
              <a:gd name="connsiteY1" fmla="*/ 425610 h 425815"/>
              <a:gd name="connsiteX2" fmla="*/ 4656461 w 4656461"/>
              <a:gd name="connsiteY2" fmla="*/ 202341 h 425815"/>
              <a:gd name="connsiteX0" fmla="*/ 410770 w 4656461"/>
              <a:gd name="connsiteY0" fmla="*/ 0 h 364069"/>
              <a:gd name="connsiteX1" fmla="*/ 595476 w 4656461"/>
              <a:gd name="connsiteY1" fmla="*/ 363827 h 364069"/>
              <a:gd name="connsiteX2" fmla="*/ 4656461 w 4656461"/>
              <a:gd name="connsiteY2" fmla="*/ 202341 h 364069"/>
              <a:gd name="connsiteX0" fmla="*/ 558636 w 4511100"/>
              <a:gd name="connsiteY0" fmla="*/ 0 h 388767"/>
              <a:gd name="connsiteX1" fmla="*/ 450115 w 4511100"/>
              <a:gd name="connsiteY1" fmla="*/ 388541 h 388767"/>
              <a:gd name="connsiteX2" fmla="*/ 4511100 w 4511100"/>
              <a:gd name="connsiteY2" fmla="*/ 227055 h 388767"/>
              <a:gd name="connsiteX0" fmla="*/ 445007 w 4613533"/>
              <a:gd name="connsiteY0" fmla="*/ 0 h 413467"/>
              <a:gd name="connsiteX1" fmla="*/ 552548 w 4613533"/>
              <a:gd name="connsiteY1" fmla="*/ 413255 h 413467"/>
              <a:gd name="connsiteX2" fmla="*/ 4613533 w 4613533"/>
              <a:gd name="connsiteY2" fmla="*/ 251769 h 413467"/>
              <a:gd name="connsiteX0" fmla="*/ 437894 w 4606420"/>
              <a:gd name="connsiteY0" fmla="*/ 0 h 351722"/>
              <a:gd name="connsiteX1" fmla="*/ 560868 w 4606420"/>
              <a:gd name="connsiteY1" fmla="*/ 351471 h 351722"/>
              <a:gd name="connsiteX2" fmla="*/ 4606420 w 4606420"/>
              <a:gd name="connsiteY2" fmla="*/ 251769 h 351722"/>
              <a:gd name="connsiteX0" fmla="*/ 424068 w 4592594"/>
              <a:gd name="connsiteY0" fmla="*/ 0 h 401116"/>
              <a:gd name="connsiteX1" fmla="*/ 577907 w 4592594"/>
              <a:gd name="connsiteY1" fmla="*/ 400898 h 401116"/>
              <a:gd name="connsiteX2" fmla="*/ 4592594 w 4592594"/>
              <a:gd name="connsiteY2" fmla="*/ 251769 h 401116"/>
              <a:gd name="connsiteX0" fmla="*/ 424068 w 4592594"/>
              <a:gd name="connsiteY0" fmla="*/ 0 h 401116"/>
              <a:gd name="connsiteX1" fmla="*/ 577907 w 4592594"/>
              <a:gd name="connsiteY1" fmla="*/ 400898 h 401116"/>
              <a:gd name="connsiteX2" fmla="*/ 4592594 w 4592594"/>
              <a:gd name="connsiteY2" fmla="*/ 338266 h 401116"/>
              <a:gd name="connsiteX0" fmla="*/ 391353 w 4638179"/>
              <a:gd name="connsiteY0" fmla="*/ 0 h 401116"/>
              <a:gd name="connsiteX1" fmla="*/ 623492 w 4638179"/>
              <a:gd name="connsiteY1" fmla="*/ 400898 h 401116"/>
              <a:gd name="connsiteX2" fmla="*/ 4638179 w 4638179"/>
              <a:gd name="connsiteY2" fmla="*/ 338266 h 401116"/>
              <a:gd name="connsiteX0" fmla="*/ 391353 w 4904398"/>
              <a:gd name="connsiteY0" fmla="*/ 0 h 401116"/>
              <a:gd name="connsiteX1" fmla="*/ 623492 w 4904398"/>
              <a:gd name="connsiteY1" fmla="*/ 400898 h 401116"/>
              <a:gd name="connsiteX2" fmla="*/ 4904398 w 4904398"/>
              <a:gd name="connsiteY2" fmla="*/ 322224 h 40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4"/>
          <p:cNvSpPr>
            <a:spLocks noEditPoints="1"/>
          </p:cNvSpPr>
          <p:nvPr/>
        </p:nvSpPr>
        <p:spPr bwMode="auto">
          <a:xfrm>
            <a:off x="7104112" y="5258950"/>
            <a:ext cx="695370" cy="330291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" name="组合 74"/>
          <p:cNvGrpSpPr/>
          <p:nvPr/>
        </p:nvGrpSpPr>
        <p:grpSpPr>
          <a:xfrm>
            <a:off x="8119483" y="3501009"/>
            <a:ext cx="2460627" cy="3288291"/>
            <a:chOff x="4427538" y="954088"/>
            <a:chExt cx="3333750" cy="3729038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8159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79354"/>
              </p:ext>
            </p:extLst>
          </p:nvPr>
        </p:nvGraphicFramePr>
        <p:xfrm>
          <a:off x="119336" y="476672"/>
          <a:ext cx="11953328" cy="60347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2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cs typeface="Arial"/>
                        </a:rPr>
                        <a:t>QUESTION</a:t>
                      </a:r>
                      <a:endParaRPr lang="zh-TW" sz="1600" kern="100" dirty="0">
                        <a:effectLst/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cs typeface="Arial"/>
                        </a:rPr>
                        <a:t>ANSER</a:t>
                      </a:r>
                      <a:endParaRPr lang="zh-TW" sz="1600" kern="100" dirty="0">
                        <a:effectLst/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00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是否須檢附個人身份證明文件？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同學如於學期初至學務處生輔組辦理弱勢學生學雜費減免</a:t>
                      </a:r>
                      <a:r>
                        <a:rPr lang="en-US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如：低收、中低收、特殊境遇家庭子女、原住民族、身心障礙及人士子女、符合大專弱勢助學條件等</a:t>
                      </a:r>
                      <a:r>
                        <a:rPr lang="en-US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)</a:t>
                      </a:r>
                      <a:r>
                        <a:rPr lang="zh-TW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，毋須再繳交證明文件。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新移民及子女、三代未曾就讀大學者，請繳交全戶戶籍謄本至深耕計畫弱勢業務承辦人辦公室備查</a:t>
                      </a:r>
                      <a:r>
                        <a:rPr lang="en-US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須為載記資料完整版</a:t>
                      </a:r>
                      <a:r>
                        <a:rPr lang="en-US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)</a:t>
                      </a:r>
                      <a:r>
                        <a:rPr lang="zh-TW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。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600" kern="100" dirty="0">
                          <a:effectLst/>
                          <a:latin typeface="+mn-lt"/>
                          <a:ea typeface="微軟正黑體"/>
                          <a:cs typeface="Times New Roman"/>
                        </a:rPr>
                        <a:t>透過社工人員訪談確認實際需求，於訪談紀錄表填寫輔導意見，並經學生獎助學金審查小組會議審定通過後需協助之本校同學。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04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深耕計畫獎助學金是否只能申請一項？ 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可重複申請，請於獎助學金申請總表勾選欲申請的項目。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05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若有申請校內外其他獎助學金是否還能申請深耕計畫獎助學金？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可以，但請注意校內外其他獎助學金是否有限制不得重複領取。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33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獎助學金申請總表上的切結書怎麼填寫</a:t>
                      </a:r>
                      <a:r>
                        <a:rPr lang="en-US" sz="1600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?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立切結書人：學生本人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時</a:t>
                      </a:r>
                      <a:r>
                        <a:rPr lang="en-US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      </a:t>
                      </a:r>
                      <a:r>
                        <a:rPr lang="zh-TW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間：自</a:t>
                      </a:r>
                      <a:r>
                        <a:rPr lang="en-US" sz="1600" u="sng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108</a:t>
                      </a:r>
                      <a:r>
                        <a:rPr lang="zh-TW" sz="1600" u="sng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年</a:t>
                      </a:r>
                      <a:r>
                        <a:rPr lang="en-US" sz="1600" u="sng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1</a:t>
                      </a:r>
                      <a:r>
                        <a:rPr lang="zh-TW" sz="1600" u="sng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月</a:t>
                      </a:r>
                      <a:r>
                        <a:rPr lang="en-US" sz="1600" u="sng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1</a:t>
                      </a:r>
                      <a:r>
                        <a:rPr lang="zh-TW" sz="1600" u="sng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日</a:t>
                      </a:r>
                      <a:r>
                        <a:rPr lang="zh-TW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至</a:t>
                      </a:r>
                      <a:r>
                        <a:rPr lang="en-US" sz="1600" u="sng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108</a:t>
                      </a:r>
                      <a:r>
                        <a:rPr lang="zh-TW" sz="1600" u="sng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年</a:t>
                      </a:r>
                      <a:r>
                        <a:rPr lang="en-US" sz="1600" u="sng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12</a:t>
                      </a:r>
                      <a:r>
                        <a:rPr lang="zh-TW" sz="1600" u="sng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月</a:t>
                      </a:r>
                      <a:r>
                        <a:rPr lang="en-US" sz="1600" u="sng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31</a:t>
                      </a:r>
                      <a:r>
                        <a:rPr lang="zh-TW" sz="1600" u="sng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日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因</a:t>
                      </a:r>
                      <a:r>
                        <a:rPr lang="en-US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….</a:t>
                      </a:r>
                      <a:r>
                        <a:rPr lang="zh-TW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之因素：</a:t>
                      </a:r>
                      <a:r>
                        <a:rPr lang="zh-TW" sz="1600" u="sng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「學雜費減免尚未核准通過」</a:t>
                      </a:r>
                      <a:r>
                        <a:rPr lang="zh-TW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或</a:t>
                      </a:r>
                      <a:r>
                        <a:rPr lang="zh-TW" sz="1600" u="sng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「弱勢助學金尚未核准通過」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未滿</a:t>
                      </a:r>
                      <a:r>
                        <a:rPr lang="en-US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20</a:t>
                      </a:r>
                      <a:r>
                        <a:rPr lang="zh-TW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歲學生須請法定代理人簽章並填寫身分證字號。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3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12544"/>
              </p:ext>
            </p:extLst>
          </p:nvPr>
        </p:nvGraphicFramePr>
        <p:xfrm>
          <a:off x="119336" y="548680"/>
          <a:ext cx="11953328" cy="59357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4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15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cs typeface="Arial"/>
                        </a:rPr>
                        <a:t>QUESTION</a:t>
                      </a:r>
                      <a:endParaRPr lang="zh-TW" sz="1600" kern="100" dirty="0">
                        <a:effectLst/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cs typeface="Arial"/>
                        </a:rPr>
                        <a:t>ANSER</a:t>
                      </a:r>
                      <a:endParaRPr lang="zh-TW" sz="1600" kern="100" dirty="0">
                        <a:effectLst/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4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獎助學金表件繳交時間？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學業進步獎助學金、實習助學金、向學助學金、補助報名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/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認證費、鼓勵就業獎勵金、就業媒合獎勵金、社會回饋助學金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共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項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申請截止日期：至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4/30(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二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止。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證照獎勵金申請截止日期：至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5/3(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五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。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飛翔助學金：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 4/15(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一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前將通過學院初審之申請表件繳至國際處</a:t>
                      </a:r>
                      <a:r>
                        <a:rPr lang="zh-TW" alt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。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3048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201295" indent="-2012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※ 申請向學助學金的同學仍需於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5/25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及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6/25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前繳交向學助學金申請表</a:t>
                      </a:r>
                    </a:p>
                    <a:p>
                      <a:pPr marL="201295" indent="-2012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※ 申請實習助學金的同學需按月繳交實習期間的實習助學金申請表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849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接受輔導項目的時間？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學業進步獎助學金：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107-1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所接受的輔導項目</a:t>
                      </a:r>
                      <a:r>
                        <a:rPr lang="zh-TW" alt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。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他項獎助學金：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107-2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所接受的輔導項目。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011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是否須完成申請總表之輔導項目才可申請獎助學金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?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輔導項目可擇一參加，但須留意各項獎助學金之規定。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146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8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學業進步獎助學金、向學助學金之自主學習如何認證？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提供證明（如：讀書計畫書）予授課教師或導師認可簽章即可。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640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9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學業進步獎助學金須檢附之成績單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?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請檢附歷年成績單。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671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412232"/>
              </p:ext>
            </p:extLst>
          </p:nvPr>
        </p:nvGraphicFramePr>
        <p:xfrm>
          <a:off x="191344" y="476672"/>
          <a:ext cx="8640960" cy="60425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61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cs typeface="Arial"/>
                        </a:rPr>
                        <a:t>QUESTION</a:t>
                      </a:r>
                      <a:endParaRPr lang="zh-TW" sz="1600" kern="100" dirty="0">
                        <a:effectLst/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cs typeface="Arial"/>
                        </a:rPr>
                        <a:t>ANSER</a:t>
                      </a:r>
                      <a:endParaRPr lang="zh-TW" sz="1600" kern="100" dirty="0">
                        <a:effectLst/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933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補助報名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/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認證費須檢附表件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?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請檢附補助報名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/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認證費申請表、繳費收據正本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alt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如右圖；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請提供官方繳費收據，如須將收據正本繳回考選部，請於影本上註記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4743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11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實習助學金須檢附表件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?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實習助學金申請表、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當學期課表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可至資訊系統查詢列印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、實習班表、實習單位無給薪證明。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6476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12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UCAN</a:t>
                      </a:r>
                      <a:r>
                        <a:rPr lang="zh-TW" alt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測驗、</a:t>
                      </a: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MAPA</a:t>
                      </a:r>
                      <a:r>
                        <a:rPr lang="zh-TW" alt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測驗如何登入</a:t>
                      </a: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?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UCAN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登入網址：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https://ucan.moe.edu.tw/Account/Login.aspx</a:t>
                      </a:r>
                    </a:p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帳號：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1019 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＋ 學號 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密碼：本國生為身分證字號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MAPA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登入網址：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http://mapa.kmu.edu.tw/</a:t>
                      </a:r>
                    </a:p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帳號：學號 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不加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u) / 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密碼：本國生為身分證字號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※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請列印完成測驗之時間畫面佐證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0798826"/>
                  </a:ext>
                </a:extLst>
              </a:tr>
              <a:tr h="94743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13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就業媒合獎勵金須檢附表件</a:t>
                      </a: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?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就業媒合獎勵金申請表、面試證明書。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89981239"/>
                  </a:ext>
                </a:extLst>
              </a:tr>
              <a:tr h="94743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14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社會回饋助學金須檢附表件？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參與具正向學習意義之社會服務活動計畫書（無限訂制式格式），且計畫書須由課外組審核通過。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35167886"/>
                  </a:ext>
                </a:extLst>
              </a:tr>
            </a:tbl>
          </a:graphicData>
        </a:graphic>
      </p:graphicFrame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980728"/>
            <a:ext cx="302433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02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313991"/>
              </p:ext>
            </p:extLst>
          </p:nvPr>
        </p:nvGraphicFramePr>
        <p:xfrm>
          <a:off x="119336" y="1268760"/>
          <a:ext cx="11953328" cy="31237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37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9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567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61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cs typeface="Arial"/>
                        </a:rPr>
                        <a:t>QUESTION</a:t>
                      </a:r>
                      <a:endParaRPr lang="zh-TW" sz="1600" kern="100" dirty="0">
                        <a:effectLst/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cs typeface="Arial"/>
                        </a:rPr>
                        <a:t>ANSER</a:t>
                      </a:r>
                      <a:endParaRPr lang="zh-TW" sz="1600" kern="100" dirty="0">
                        <a:effectLst/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088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15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講座簽章認證如何證明？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請主辦單位承辦人或導師核章即可。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3933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16</a:t>
                      </a:r>
                      <a:endParaRPr lang="zh-TW" alt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參加校外的講座或活動是否可計入輔導</a:t>
                      </a:r>
                      <a:r>
                        <a:rPr lang="zh-TW" sz="1600" kern="1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次數</a:t>
                      </a:r>
                      <a:r>
                        <a:rPr lang="zh-TW" altLang="zh-TW" sz="1600" kern="100" dirty="0" smtClean="0">
                          <a:effectLst/>
                          <a:latin typeface="+mn-lt"/>
                          <a:ea typeface="微軟正黑體"/>
                          <a:cs typeface="Times New Roman"/>
                        </a:rPr>
                        <a:t>？</a:t>
                      </a:r>
                      <a:endParaRPr lang="zh-TW" sz="1600" kern="100" dirty="0">
                        <a:solidFill>
                          <a:schemeClr val="dk1"/>
                        </a:solidFill>
                        <a:effectLst/>
                        <a:latin typeface="Calibri"/>
                        <a:ea typeface="微軟正黑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本計畫鼓勵學生多參與校內舉辦的講座及活動，故校外獎座及活動等不得計入輔導次數。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4743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17</a:t>
                      </a:r>
                      <a:endParaRPr lang="zh-TW" alt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深耕計畫獎助學金領取的錢是否會納入年所得課稅？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因不是工讀故沒有對價關係，亦不會列入年所得課稅。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14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58E-ECE6-454E-AF5C-A790BC36B840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847528" y="836712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高醫大  弱勢學生學習輔導計畫方案圖</a:t>
            </a: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703513" y="161926"/>
            <a:ext cx="3317875" cy="714375"/>
            <a:chOff x="0" y="108"/>
            <a:chExt cx="2090" cy="450"/>
          </a:xfrm>
        </p:grpSpPr>
        <p:pic>
          <p:nvPicPr>
            <p:cNvPr id="7" name="Picture 13" descr="kmu_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"/>
              <a:ext cx="423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15" y="108"/>
              <a:ext cx="177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500" b="1" dirty="0">
                  <a:solidFill>
                    <a:schemeClr val="bg1"/>
                  </a:solidFill>
                  <a:latin typeface="+mj-lt"/>
                </a:rPr>
                <a:t>Kaohsiung Medical University</a:t>
              </a:r>
            </a:p>
          </p:txBody>
        </p:sp>
      </p:grp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1703940"/>
            <a:ext cx="7992888" cy="4965420"/>
          </a:xfrm>
        </p:spPr>
      </p:pic>
    </p:spTree>
    <p:extLst>
      <p:ext uri="{BB962C8B-B14F-4D97-AF65-F5344CB8AC3E}">
        <p14:creationId xmlns:p14="http://schemas.microsoft.com/office/powerpoint/2010/main" val="38377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752184" y="1844824"/>
            <a:ext cx="2304256" cy="3672408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身心協助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學習協助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就業協助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生活協助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夢想協助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環境協助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58E-ECE6-454E-AF5C-A790BC36B840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6" name="標題 3"/>
          <p:cNvSpPr>
            <a:spLocks noGrp="1"/>
          </p:cNvSpPr>
          <p:nvPr>
            <p:ph type="title"/>
          </p:nvPr>
        </p:nvSpPr>
        <p:spPr>
          <a:xfrm>
            <a:off x="1981200" y="620688"/>
            <a:ext cx="8229600" cy="708688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高醫大　六大面向協助方案</a:t>
            </a: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1703513" y="161926"/>
            <a:ext cx="3317875" cy="714375"/>
            <a:chOff x="0" y="108"/>
            <a:chExt cx="2090" cy="450"/>
          </a:xfrm>
        </p:grpSpPr>
        <p:pic>
          <p:nvPicPr>
            <p:cNvPr id="8" name="Picture 13" descr="kmu_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"/>
              <a:ext cx="423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315" y="108"/>
              <a:ext cx="177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500" b="1" dirty="0">
                  <a:solidFill>
                    <a:schemeClr val="bg1"/>
                  </a:solidFill>
                  <a:latin typeface="+mj-lt"/>
                </a:rPr>
                <a:t>Kaohsiung Medical University</a:t>
              </a:r>
            </a:p>
          </p:txBody>
        </p:sp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268761"/>
            <a:ext cx="4680520" cy="547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039269" y="1628800"/>
            <a:ext cx="8284913" cy="496855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zh-TW" altLang="en-US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學生門診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學生就診時請備帶健保卡及學生證，可享掛號費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折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健保部份負擔費之優惠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僅限高醫學生特診看診時段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於附院就醫免掛號費與免健保部分負擔優惠（低收入戶）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學務處衛保組網頁查詢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58E-ECE6-454E-AF5C-A790BC36B840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981200" y="476672"/>
            <a:ext cx="8229600" cy="938962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身心協助</a:t>
            </a:r>
            <a:r>
              <a:rPr lang="en-US" altLang="zh-TW" sz="4800" b="1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1/2</a:t>
            </a:r>
            <a:endParaRPr lang="zh-TW" altLang="en-US" sz="4800" b="1" baseline="-2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1703513" y="161926"/>
            <a:ext cx="3317875" cy="714375"/>
            <a:chOff x="0" y="108"/>
            <a:chExt cx="2090" cy="450"/>
          </a:xfrm>
        </p:grpSpPr>
        <p:pic>
          <p:nvPicPr>
            <p:cNvPr id="8" name="Picture 13" descr="kmu_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"/>
              <a:ext cx="423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315" y="108"/>
              <a:ext cx="177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500" b="1" dirty="0">
                  <a:solidFill>
                    <a:schemeClr val="bg1"/>
                  </a:solidFill>
                  <a:latin typeface="+mj-lt"/>
                </a:rPr>
                <a:t>Kaohsiung Medical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52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1"/>
          <p:cNvSpPr>
            <a:spLocks noGrp="1"/>
          </p:cNvSpPr>
          <p:nvPr>
            <p:ph idx="1"/>
          </p:nvPr>
        </p:nvSpPr>
        <p:spPr>
          <a:xfrm>
            <a:off x="7120537" y="1988840"/>
            <a:ext cx="3096344" cy="453867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心理及諮商輔導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個別諮商服務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（心理師個別諮商）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實習前、實習中適應困難輔導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個別化服務評估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75" indent="-180975">
              <a:spcAft>
                <a:spcPts val="600"/>
              </a:spcAft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（社工師電訪、約訪及家庭訪問）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舉辦各式心理健康講座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000" dirty="0">
              <a:latin typeface="+mj-ea"/>
              <a:ea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58E-ECE6-454E-AF5C-A790BC36B840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8" name="圖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50" y="4435934"/>
            <a:ext cx="216595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4716096" y="4397842"/>
            <a:ext cx="2196244" cy="187220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3" y="2453814"/>
            <a:ext cx="3027195" cy="1650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933" y="1673541"/>
            <a:ext cx="2699792" cy="829624"/>
          </a:xfrm>
          <a:prstGeom prst="rect">
            <a:avLst/>
          </a:prstGeom>
        </p:spPr>
      </p:pic>
      <p:sp>
        <p:nvSpPr>
          <p:cNvPr id="12" name="標題 3"/>
          <p:cNvSpPr>
            <a:spLocks noGrp="1"/>
          </p:cNvSpPr>
          <p:nvPr>
            <p:ph type="title"/>
          </p:nvPr>
        </p:nvSpPr>
        <p:spPr>
          <a:xfrm>
            <a:off x="2063552" y="620688"/>
            <a:ext cx="8229600" cy="938962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身心協助</a:t>
            </a:r>
            <a:r>
              <a:rPr lang="en-US" altLang="zh-TW" sz="4800" b="1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2/2</a:t>
            </a:r>
            <a:endParaRPr lang="zh-TW" altLang="en-US" sz="4800" b="1" baseline="-2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1703513" y="161926"/>
            <a:ext cx="3317875" cy="714375"/>
            <a:chOff x="0" y="108"/>
            <a:chExt cx="2090" cy="450"/>
          </a:xfrm>
        </p:grpSpPr>
        <p:pic>
          <p:nvPicPr>
            <p:cNvPr id="14" name="Picture 13" descr="kmu_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"/>
              <a:ext cx="423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15" y="108"/>
              <a:ext cx="177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500" b="1" dirty="0">
                  <a:solidFill>
                    <a:schemeClr val="bg1"/>
                  </a:solidFill>
                  <a:latin typeface="+mj-lt"/>
                </a:rPr>
                <a:t>Kaohsiung Medical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4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981200" y="1916832"/>
            <a:ext cx="8229600" cy="4091346"/>
          </a:xfrm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接受課輔協助：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若有課輔需求，可至資訊系統申請（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d.n.04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課業輔導意願調查及申請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altLang="zh-TW" sz="22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altLang="zh-TW" sz="22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altLang="zh-TW" sz="22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altLang="zh-TW" sz="22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altLang="zh-TW" sz="22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lvl="1" indent="0">
              <a:buClr>
                <a:schemeClr val="accent3"/>
              </a:buClr>
              <a:buSzPct val="95000"/>
              <a:buNone/>
            </a:pPr>
            <a:endParaRPr lang="en-US" altLang="zh-TW" sz="3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58E-ECE6-454E-AF5C-A790BC36B840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2063552" y="836712"/>
            <a:ext cx="8229600" cy="5986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學習協助</a:t>
            </a:r>
            <a:r>
              <a:rPr lang="en-US" altLang="zh-TW" sz="4800" b="1" baseline="-25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1/2</a:t>
            </a:r>
            <a:endParaRPr lang="zh-TW" altLang="en-US" sz="4800" b="1" baseline="-25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2845097" y="3284984"/>
            <a:ext cx="3240360" cy="1728192"/>
            <a:chOff x="1666707" y="2627695"/>
            <a:chExt cx="4030845" cy="2448272"/>
          </a:xfrm>
        </p:grpSpPr>
        <p:sp>
          <p:nvSpPr>
            <p:cNvPr id="8" name="圓角矩形 7"/>
            <p:cNvSpPr/>
            <p:nvPr/>
          </p:nvSpPr>
          <p:spPr>
            <a:xfrm>
              <a:off x="1666707" y="2627695"/>
              <a:ext cx="504056" cy="2448272"/>
            </a:xfrm>
            <a:prstGeom prst="roundRect">
              <a:avLst/>
            </a:prstGeom>
            <a:solidFill>
              <a:srgbClr val="FBF3F7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r>
                <a:rPr lang="zh-TW" altLang="en-US" dirty="0">
                  <a:latin typeface="+mj-ea"/>
                  <a:ea typeface="+mj-ea"/>
                </a:rPr>
                <a:t>有課輔需求</a:t>
              </a: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2913059" y="2627695"/>
              <a:ext cx="527876" cy="2448272"/>
            </a:xfrm>
            <a:prstGeom prst="roundRect">
              <a:avLst/>
            </a:prstGeom>
            <a:solidFill>
              <a:srgbClr val="FBF3F7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r>
                <a:rPr lang="zh-TW" altLang="en-US" dirty="0">
                  <a:latin typeface="+mj-ea"/>
                  <a:ea typeface="+mj-ea"/>
                </a:rPr>
                <a:t>線上申請</a:t>
              </a:r>
              <a:endParaRPr lang="zh-TW" altLang="en-US" dirty="0">
                <a:latin typeface="+mj-ea"/>
                <a:ea typeface="+mj-ea"/>
              </a:endParaRPr>
            </a:p>
          </p:txBody>
        </p:sp>
        <p:cxnSp>
          <p:nvCxnSpPr>
            <p:cNvPr id="12" name="直線單箭頭接點 11"/>
            <p:cNvCxnSpPr/>
            <p:nvPr/>
          </p:nvCxnSpPr>
          <p:spPr>
            <a:xfrm flipV="1">
              <a:off x="2170762" y="3899244"/>
              <a:ext cx="742297" cy="1"/>
            </a:xfrm>
            <a:prstGeom prst="straightConnector1">
              <a:avLst/>
            </a:prstGeom>
            <a:ln>
              <a:solidFill>
                <a:srgbClr val="AC0039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圓角矩形 41"/>
            <p:cNvSpPr/>
            <p:nvPr/>
          </p:nvSpPr>
          <p:spPr>
            <a:xfrm>
              <a:off x="4040242" y="2627695"/>
              <a:ext cx="529002" cy="2448272"/>
            </a:xfrm>
            <a:prstGeom prst="roundRect">
              <a:avLst/>
            </a:prstGeom>
            <a:solidFill>
              <a:srgbClr val="FBF3F7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r>
                <a:rPr lang="zh-TW" altLang="en-US" dirty="0">
                  <a:latin typeface="+mj-ea"/>
                  <a:ea typeface="+mj-ea"/>
                </a:rPr>
                <a:t>提供課業輔導</a:t>
              </a:r>
            </a:p>
          </p:txBody>
        </p:sp>
        <p:sp>
          <p:nvSpPr>
            <p:cNvPr id="48" name="圓角矩形 47"/>
            <p:cNvSpPr/>
            <p:nvPr/>
          </p:nvSpPr>
          <p:spPr>
            <a:xfrm>
              <a:off x="5168550" y="2627695"/>
              <a:ext cx="529002" cy="2448272"/>
            </a:xfrm>
            <a:prstGeom prst="roundRect">
              <a:avLst/>
            </a:prstGeom>
            <a:solidFill>
              <a:srgbClr val="FBF3F7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r>
                <a:rPr lang="zh-TW" altLang="en-US" dirty="0">
                  <a:latin typeface="+mj-ea"/>
                  <a:ea typeface="+mj-ea"/>
                </a:rPr>
                <a:t>追蹤情形</a:t>
              </a:r>
            </a:p>
          </p:txBody>
        </p:sp>
      </p:grpSp>
      <p:cxnSp>
        <p:nvCxnSpPr>
          <p:cNvPr id="9" name="直線單箭頭接點 8"/>
          <p:cNvCxnSpPr>
            <a:endCxn id="42" idx="1"/>
          </p:cNvCxnSpPr>
          <p:nvPr/>
        </p:nvCxnSpPr>
        <p:spPr>
          <a:xfrm>
            <a:off x="4271384" y="4149080"/>
            <a:ext cx="481777" cy="0"/>
          </a:xfrm>
          <a:prstGeom prst="straightConnector1">
            <a:avLst/>
          </a:prstGeom>
          <a:ln>
            <a:solidFill>
              <a:srgbClr val="AC003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42" idx="3"/>
            <a:endCxn id="48" idx="1"/>
          </p:cNvCxnSpPr>
          <p:nvPr/>
        </p:nvCxnSpPr>
        <p:spPr>
          <a:xfrm>
            <a:off x="5178421" y="4149080"/>
            <a:ext cx="481777" cy="0"/>
          </a:xfrm>
          <a:prstGeom prst="straightConnector1">
            <a:avLst/>
          </a:prstGeom>
          <a:ln>
            <a:solidFill>
              <a:srgbClr val="AC003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圖片 15" descr="P_20170523_12064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5"/>
          <a:stretch>
            <a:fillRect/>
          </a:stretch>
        </p:blipFill>
        <p:spPr bwMode="auto">
          <a:xfrm>
            <a:off x="7032105" y="3212976"/>
            <a:ext cx="300815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1703513" y="161926"/>
            <a:ext cx="3317875" cy="714375"/>
            <a:chOff x="0" y="108"/>
            <a:chExt cx="2090" cy="450"/>
          </a:xfrm>
        </p:grpSpPr>
        <p:pic>
          <p:nvPicPr>
            <p:cNvPr id="19" name="Picture 13" descr="kmu_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"/>
              <a:ext cx="423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315" y="108"/>
              <a:ext cx="177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500" b="1" dirty="0">
                  <a:solidFill>
                    <a:schemeClr val="bg1"/>
                  </a:solidFill>
                  <a:latin typeface="+mj-lt"/>
                </a:rPr>
                <a:t>Kaohsiung Medical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99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981200" y="1785926"/>
            <a:ext cx="8507288" cy="5072075"/>
          </a:xfrm>
        </p:spPr>
        <p:txBody>
          <a:bodyPr>
            <a:normAutofit lnSpcReduction="10000"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醫療及相關專業證照科系考照輔導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補助：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最高上限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4000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專門職業及技術人員高等考試：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醫師、牙醫師、藥師、護理師、醫事檢驗師、醫事放射師、物理治療師、職能治療師、呼吸治療師及社會工作師。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各學系專業技能證照：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初級救護技術員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EMT1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、美容技術士證照、電腦軟體應用乙級、全國技術士技能檢定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化學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乙級、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ACLS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高級心臟救命術。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報名考試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個月內，檢附報考資格相關證明文件，繳交至教務處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英檢證照考照補助依學務處公告辦理。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lnSpc>
                <a:spcPct val="150000"/>
              </a:lnSpc>
            </a:pPr>
            <a:endParaRPr lang="en-US" altLang="zh-TW" sz="1900" dirty="0">
              <a:latin typeface="+mj-ea"/>
              <a:ea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58E-ECE6-454E-AF5C-A790BC36B840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2133600" y="836712"/>
            <a:ext cx="8229600" cy="5986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學習協助</a:t>
            </a:r>
            <a:r>
              <a:rPr lang="en-US" altLang="zh-TW" sz="4800" b="1" baseline="-25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2/3</a:t>
            </a:r>
            <a:endParaRPr lang="zh-TW" altLang="en-US" sz="4800" b="1" baseline="-25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703513" y="161926"/>
            <a:ext cx="3317875" cy="714375"/>
            <a:chOff x="0" y="108"/>
            <a:chExt cx="2090" cy="450"/>
          </a:xfrm>
        </p:grpSpPr>
        <p:pic>
          <p:nvPicPr>
            <p:cNvPr id="7" name="Picture 13" descr="kmu_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"/>
              <a:ext cx="423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15" y="108"/>
              <a:ext cx="177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500" b="1" dirty="0">
                  <a:solidFill>
                    <a:schemeClr val="bg1"/>
                  </a:solidFill>
                  <a:latin typeface="+mj-lt"/>
                </a:rPr>
                <a:t>Kaohsiung Medical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82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608169" y="836713"/>
            <a:ext cx="2952327" cy="2592289"/>
          </a:xfrm>
        </p:spPr>
        <p:txBody>
          <a:bodyPr>
            <a:normAutofit lnSpcReduction="10000"/>
          </a:bodyPr>
          <a:lstStyle/>
          <a:p>
            <a:pPr lvl="1">
              <a:spcAft>
                <a:spcPts val="600"/>
              </a:spcAft>
              <a:buClr>
                <a:srgbClr val="0F6FC6"/>
              </a:buClr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系所教師課程輔導與考照輔導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0F6FC6"/>
              </a:buClr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如有專業課程外的考照輔導的需求，可至學務處提出申請（例如：多益課程、口說加強班</a:t>
            </a:r>
            <a:r>
              <a:rPr lang="zh-TW" altLang="en-US" sz="2000" dirty="0">
                <a:latin typeface="+mj-ea"/>
                <a:ea typeface="+mj-ea"/>
              </a:rPr>
              <a:t>）</a:t>
            </a:r>
            <a:endParaRPr lang="en-US" altLang="zh-TW" sz="2000" dirty="0">
              <a:latin typeface="+mj-ea"/>
              <a:ea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58E-ECE6-454E-AF5C-A790BC36B840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7" name="圖片 6" descr="D:\Desktop\105教師課輔企畫書\105-1成果報告\牙醫系\教師課輔成果_牙體型態_陳克恭老師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3" y="5201240"/>
            <a:ext cx="2200275" cy="1468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D:\Desktop\105教師課輔企畫書\105-1成果報告\多益口說\1060407多益課程pic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3501008"/>
            <a:ext cx="230425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標題 3"/>
          <p:cNvSpPr txBox="1">
            <a:spLocks/>
          </p:cNvSpPr>
          <p:nvPr/>
        </p:nvSpPr>
        <p:spPr>
          <a:xfrm>
            <a:off x="1919536" y="576952"/>
            <a:ext cx="8229600" cy="5986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學習協助</a:t>
            </a:r>
            <a:r>
              <a:rPr lang="en-US" altLang="zh-TW" sz="4800" b="1" baseline="-25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3/3</a:t>
            </a:r>
            <a:endParaRPr lang="zh-TW" altLang="en-US" sz="4800" b="1" baseline="-25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776298"/>
              </p:ext>
            </p:extLst>
          </p:nvPr>
        </p:nvGraphicFramePr>
        <p:xfrm>
          <a:off x="1866022" y="1241696"/>
          <a:ext cx="6192687" cy="551978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0616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05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145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107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學年第</a:t>
                      </a: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學期教師課程輔導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88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學院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系所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</a:rPr>
                        <a:t>課程名稱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u="none" strike="noStrike" dirty="0">
                          <a:effectLst/>
                        </a:rPr>
                        <a:t>課程</a:t>
                      </a:r>
                      <a:endParaRPr lang="en-US" altLang="zh-TW" sz="1600" b="1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u="none" strike="noStrike" dirty="0">
                          <a:effectLst/>
                        </a:rPr>
                        <a:t>滿意度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082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藥學院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香粧品學系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專業美容丙級證照課程輔導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4.8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886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藥學系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弱勢生課業輔導暨藥師國考科目輔導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4.9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166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健康科學院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物理治療學系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物理治療臨床實習［二］</a:t>
                      </a:r>
                      <a:r>
                        <a:rPr lang="en-US" altLang="zh-TW" sz="1600" u="none" strike="noStrike" dirty="0">
                          <a:effectLst/>
                        </a:rPr>
                        <a:t>-</a:t>
                      </a:r>
                      <a:r>
                        <a:rPr lang="zh-TW" altLang="en-US" sz="1600" u="none" strike="noStrike" dirty="0">
                          <a:effectLst/>
                        </a:rPr>
                        <a:t>骨科物理治療評估與徒手治療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4.3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082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物理治療學系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專業課程學科能力輔導課程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4.5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14554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物理治療學系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物理治療臨床見習</a:t>
                      </a:r>
                      <a:r>
                        <a:rPr lang="en-US" altLang="zh-TW" sz="1600" u="none" strike="noStrike" dirty="0">
                          <a:effectLst/>
                        </a:rPr>
                        <a:t>(</a:t>
                      </a:r>
                      <a:r>
                        <a:rPr lang="zh-TW" altLang="en-US" sz="1600" u="none" strike="noStrike" dirty="0">
                          <a:effectLst/>
                        </a:rPr>
                        <a:t>一</a:t>
                      </a:r>
                      <a:r>
                        <a:rPr lang="en-US" altLang="zh-TW" sz="1600" u="none" strike="noStrike" dirty="0">
                          <a:effectLst/>
                        </a:rPr>
                        <a:t>)</a:t>
                      </a:r>
                      <a:r>
                        <a:rPr lang="zh-TW" altLang="en-US" sz="1600" u="none" strike="noStrike" dirty="0">
                          <a:effectLst/>
                        </a:rPr>
                        <a:t>課程輔導</a:t>
                      </a:r>
                      <a:r>
                        <a:rPr lang="en-US" altLang="zh-TW" sz="1600" u="none" strike="noStrike" dirty="0">
                          <a:effectLst/>
                        </a:rPr>
                        <a:t>-</a:t>
                      </a:r>
                      <a:r>
                        <a:rPr lang="zh-TW" altLang="en-US" sz="1600" u="none" strike="noStrike" dirty="0">
                          <a:effectLst/>
                        </a:rPr>
                        <a:t>小兒物理治療學實習課程輔導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5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6886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職能治療學系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日常生活機能再教育技能強化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4.6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87688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醫務管理暨資訊學系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勞動部網頁設計乙級技術士技能檢定學科輔導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5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082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人文社會科學院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性別研究所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論文寫作綜合能力特訓班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5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1703513" y="161926"/>
            <a:ext cx="3317875" cy="714375"/>
            <a:chOff x="0" y="108"/>
            <a:chExt cx="2090" cy="450"/>
          </a:xfrm>
        </p:grpSpPr>
        <p:pic>
          <p:nvPicPr>
            <p:cNvPr id="11" name="Picture 13" descr="kmu_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"/>
              <a:ext cx="423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315" y="108"/>
              <a:ext cx="177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1500" b="1" dirty="0">
                  <a:solidFill>
                    <a:schemeClr val="bg1"/>
                  </a:solidFill>
                  <a:latin typeface="+mj-lt"/>
                </a:rPr>
                <a:t>Kaohsiung Medical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55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2562</Words>
  <Application>Microsoft Office PowerPoint</Application>
  <PresentationFormat>寬螢幕</PresentationFormat>
  <Paragraphs>378</Paragraphs>
  <Slides>29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7" baseType="lpstr">
      <vt:lpstr>宋体</vt:lpstr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深   耕   計   畫</vt:lpstr>
      <vt:lpstr>深耕計畫精神宗旨</vt:lpstr>
      <vt:lpstr>高醫大  弱勢學生學習輔導計畫方案圖</vt:lpstr>
      <vt:lpstr>高醫大　六大面向協助方案</vt:lpstr>
      <vt:lpstr>身心協助1/2</vt:lpstr>
      <vt:lpstr>身心協助2/2</vt:lpstr>
      <vt:lpstr>PowerPoint 簡報</vt:lpstr>
      <vt:lpstr>PowerPoint 簡報</vt:lpstr>
      <vt:lpstr>PowerPoint 簡報</vt:lpstr>
      <vt:lpstr>PowerPoint 簡報</vt:lpstr>
      <vt:lpstr>PowerPoint 簡報</vt:lpstr>
      <vt:lpstr>申請對象</vt:lpstr>
      <vt:lpstr>申請項目</vt:lpstr>
      <vt:lpstr>學業進步獎助學金</vt:lpstr>
      <vt:lpstr>向學助學金</vt:lpstr>
      <vt:lpstr>實習助學金</vt:lpstr>
      <vt:lpstr>補助報名/認證費、證照獎勵金</vt:lpstr>
      <vt:lpstr>鼓勵就業獎勵金、就業媒合獎勵金</vt:lpstr>
      <vt:lpstr>社會回饋助學金</vt:lpstr>
      <vt:lpstr>飛翔助學金</vt:lpstr>
      <vt:lpstr>PowerPoint 簡報</vt:lpstr>
      <vt:lpstr>深耕計畫-弱勢學生輔導暨獎補助 專區</vt:lpstr>
      <vt:lpstr>FB  “高醫大深耕計畫深植你心”</vt:lpstr>
      <vt:lpstr>深耕計畫諮詢窗口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108年度高雄醫學大學深耕計畫 獎助學金申請</dc:title>
  <dc:creator>user</dc:creator>
  <cp:lastModifiedBy>kmu</cp:lastModifiedBy>
  <cp:revision>65</cp:revision>
  <dcterms:created xsi:type="dcterms:W3CDTF">2019-02-20T02:14:05Z</dcterms:created>
  <dcterms:modified xsi:type="dcterms:W3CDTF">2019-03-20T03:17:46Z</dcterms:modified>
</cp:coreProperties>
</file>