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62" r:id="rId4"/>
    <p:sldId id="260" r:id="rId5"/>
    <p:sldId id="273" r:id="rId6"/>
    <p:sldId id="264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微軟正黑體" panose="020B0604030504040204" pitchFamily="34" charset="-12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6CD"/>
    <a:srgbClr val="F8BAC9"/>
    <a:srgbClr val="F8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30BD-F7C2-42E7-B725-346FFAF1B2A4}" type="datetimeFigureOut">
              <a:rPr lang="zh-TW" altLang="en-US" smtClean="0"/>
              <a:t>2024/9/13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858D2-217B-4A58-91FA-5DD1E45013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3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80608F-C88D-41F0-9196-50599034B83B}"/>
              </a:ext>
            </a:extLst>
          </p:cNvPr>
          <p:cNvSpPr/>
          <p:nvPr userDrawn="1"/>
        </p:nvSpPr>
        <p:spPr>
          <a:xfrm>
            <a:off x="152400" y="9827696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8071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 校園霸凌防制委員委員會</a:t>
            </a:r>
            <a:endParaRPr lang="zh-TW" altLang="en-US" dirty="0">
              <a:solidFill>
                <a:srgbClr val="80717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40491" y="1335580"/>
            <a:ext cx="11207017" cy="841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5"/>
              </a:lnSpc>
            </a:pPr>
            <a:r>
              <a:rPr lang="zh-TW" altLang="en-US" sz="8000" b="1" spc="4" dirty="0">
                <a:solidFill>
                  <a:srgbClr val="1D22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什麼是霸凌</a:t>
            </a:r>
            <a:r>
              <a:rPr lang="en-US" altLang="zh-TW" sz="8000" b="1" spc="4" dirty="0">
                <a:solidFill>
                  <a:srgbClr val="1D22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8000" b="1" spc="4" dirty="0">
              <a:solidFill>
                <a:srgbClr val="1D22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/>
          <p:cNvSpPr/>
          <p:nvPr/>
        </p:nvSpPr>
        <p:spPr>
          <a:xfrm rot="3932446">
            <a:off x="15314830" y="927545"/>
            <a:ext cx="2168635" cy="2077947"/>
          </a:xfrm>
          <a:custGeom>
            <a:avLst/>
            <a:gdLst/>
            <a:ahLst/>
            <a:cxnLst/>
            <a:rect l="l" t="t" r="r" b="b"/>
            <a:pathLst>
              <a:path w="2168635" h="2077947">
                <a:moveTo>
                  <a:pt x="0" y="0"/>
                </a:moveTo>
                <a:lnTo>
                  <a:pt x="2168635" y="0"/>
                </a:lnTo>
                <a:lnTo>
                  <a:pt x="2168635" y="2077947"/>
                </a:lnTo>
                <a:lnTo>
                  <a:pt x="0" y="2077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33455">
            <a:off x="410528" y="8654707"/>
            <a:ext cx="976620" cy="920167"/>
          </a:xfrm>
          <a:custGeom>
            <a:avLst/>
            <a:gdLst/>
            <a:ahLst/>
            <a:cxnLst/>
            <a:rect l="l" t="t" r="r" b="b"/>
            <a:pathLst>
              <a:path w="2219133" h="2126333">
                <a:moveTo>
                  <a:pt x="0" y="0"/>
                </a:moveTo>
                <a:lnTo>
                  <a:pt x="2219133" y="0"/>
                </a:lnTo>
                <a:lnTo>
                  <a:pt x="2219133" y="2126333"/>
                </a:lnTo>
                <a:lnTo>
                  <a:pt x="0" y="2126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740CD0C-B114-4392-85F7-A55170306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3" y="2199427"/>
            <a:ext cx="7064522" cy="657000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57FC783-BE79-47ED-A417-9EC68009AAB9}"/>
              </a:ext>
            </a:extLst>
          </p:cNvPr>
          <p:cNvSpPr txBox="1"/>
          <p:nvPr/>
        </p:nvSpPr>
        <p:spPr>
          <a:xfrm>
            <a:off x="7924800" y="3924300"/>
            <a:ext cx="8915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「校園霸凌」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是指相同或不同學校校長及教師、職員、工友、學生對學生，於</a:t>
            </a:r>
            <a:r>
              <a:rPr lang="zh-TW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校園內、外</a:t>
            </a:r>
            <a:endParaRPr lang="en-US" altLang="zh-TW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發生之霸凌行為。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52800" y="1034435"/>
            <a:ext cx="11207017" cy="841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5"/>
              </a:lnSpc>
            </a:pPr>
            <a:r>
              <a:rPr lang="zh-TW" altLang="en-US" sz="8000" b="1" spc="4" dirty="0">
                <a:solidFill>
                  <a:srgbClr val="1D22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7200" b="1" spc="4" dirty="0">
                <a:solidFill>
                  <a:srgbClr val="1D22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是霸凌</a:t>
            </a:r>
            <a:r>
              <a:rPr lang="en-US" altLang="zh-TW" sz="7200" b="1" spc="4" dirty="0">
                <a:solidFill>
                  <a:srgbClr val="1D22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7200" b="1" spc="4" dirty="0">
              <a:solidFill>
                <a:srgbClr val="1D22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/>
          <p:cNvSpPr/>
          <p:nvPr/>
        </p:nvSpPr>
        <p:spPr>
          <a:xfrm rot="16742539">
            <a:off x="16908138" y="9063400"/>
            <a:ext cx="928394" cy="929916"/>
          </a:xfrm>
          <a:custGeom>
            <a:avLst/>
            <a:gdLst/>
            <a:ahLst/>
            <a:cxnLst/>
            <a:rect l="l" t="t" r="r" b="b"/>
            <a:pathLst>
              <a:path w="2219133" h="2126333">
                <a:moveTo>
                  <a:pt x="0" y="0"/>
                </a:moveTo>
                <a:lnTo>
                  <a:pt x="2219133" y="0"/>
                </a:lnTo>
                <a:lnTo>
                  <a:pt x="2219133" y="2126333"/>
                </a:lnTo>
                <a:lnTo>
                  <a:pt x="0" y="2126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A9CB5C-F4BF-4B9C-BE2B-455D7ABF7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8" y="3872632"/>
            <a:ext cx="3910268" cy="3890717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0E225F5E-0840-48B7-A5B9-FDA499140C6F}"/>
              </a:ext>
            </a:extLst>
          </p:cNvPr>
          <p:cNvGrpSpPr/>
          <p:nvPr/>
        </p:nvGrpSpPr>
        <p:grpSpPr>
          <a:xfrm>
            <a:off x="914400" y="2019300"/>
            <a:ext cx="7294024" cy="6594661"/>
            <a:chOff x="3890374" y="1814435"/>
            <a:chExt cx="9985928" cy="7891993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40D3F38D-7930-4401-B2CA-EA953AFBABEB}"/>
                </a:ext>
              </a:extLst>
            </p:cNvPr>
            <p:cNvSpPr/>
            <p:nvPr/>
          </p:nvSpPr>
          <p:spPr>
            <a:xfrm>
              <a:off x="3890374" y="3467100"/>
              <a:ext cx="2165045" cy="205380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貶抑</a:t>
              </a:r>
              <a:endParaRPr lang="zh-TW" alt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726096A3-5308-4ABB-9EC6-27D5AD9A7E13}"/>
                </a:ext>
              </a:extLst>
            </p:cNvPr>
            <p:cNvSpPr/>
            <p:nvPr/>
          </p:nvSpPr>
          <p:spPr>
            <a:xfrm>
              <a:off x="7696200" y="1814435"/>
              <a:ext cx="2444072" cy="15692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排擠</a:t>
              </a: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F294E28F-79CF-446A-8008-DF7A53AC7145}"/>
                </a:ext>
              </a:extLst>
            </p:cNvPr>
            <p:cNvSpPr/>
            <p:nvPr/>
          </p:nvSpPr>
          <p:spPr>
            <a:xfrm>
              <a:off x="11536427" y="3503681"/>
              <a:ext cx="2209800" cy="200387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欺負</a:t>
              </a: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49973E03-2EBB-41BC-A821-A8DC1D1C0DBB}"/>
                </a:ext>
              </a:extLst>
            </p:cNvPr>
            <p:cNvSpPr/>
            <p:nvPr/>
          </p:nvSpPr>
          <p:spPr>
            <a:xfrm>
              <a:off x="11406353" y="6696022"/>
              <a:ext cx="2469949" cy="205380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騷擾</a:t>
              </a: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7361C1FE-FDB1-43C7-863C-72404C0FB1F7}"/>
                </a:ext>
              </a:extLst>
            </p:cNvPr>
            <p:cNvSpPr/>
            <p:nvPr/>
          </p:nvSpPr>
          <p:spPr>
            <a:xfrm>
              <a:off x="3890374" y="6445488"/>
              <a:ext cx="2165045" cy="205380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戲弄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C2E5215-8BF3-4656-A24F-2DA16265593A}"/>
                </a:ext>
              </a:extLst>
            </p:cNvPr>
            <p:cNvSpPr/>
            <p:nvPr/>
          </p:nvSpPr>
          <p:spPr>
            <a:xfrm>
              <a:off x="4620629" y="8877669"/>
              <a:ext cx="6672295" cy="8287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使他人處於具有</a:t>
              </a:r>
              <a:r>
                <a:rPr lang="zh-TW" altLang="en-US" sz="4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敵意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3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不友善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</a:t>
              </a: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56FAC9D-0452-4744-B178-CD0AD2EBBC1E}"/>
              </a:ext>
            </a:extLst>
          </p:cNvPr>
          <p:cNvSpPr txBox="1"/>
          <p:nvPr/>
        </p:nvSpPr>
        <p:spPr>
          <a:xfrm>
            <a:off x="8686800" y="2440711"/>
            <a:ext cx="885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指個人或集體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以言語、文字、圖畫、符號、肢體動作、電子通訊、網際網路或其他方式，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直接或間接對他人故意為</a:t>
            </a: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貶抑、排擠、欺負、騷擾或戲弄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等行為，使他人處於具有敵意或不友善環境，產生精神上、生理上或財產上之損害，或影響正常學習活動之進行。</a:t>
            </a:r>
            <a:endParaRPr lang="zh-TW" altLang="en-US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059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97892" y="0"/>
            <a:ext cx="14292216" cy="1197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17"/>
              </a:lnSpc>
            </a:pPr>
            <a:r>
              <a:rPr lang="zh-TW" altLang="en-US" sz="6600" b="1" dirty="0">
                <a:solidFill>
                  <a:srgbClr val="3A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常見的校園霸凌樣態</a:t>
            </a:r>
            <a:endParaRPr lang="en-US" sz="6600" b="1" dirty="0">
              <a:solidFill>
                <a:srgbClr val="3A30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常見霸凌樣態">
            <a:extLst>
              <a:ext uri="{FF2B5EF4-FFF2-40B4-BE49-F238E27FC236}">
                <a16:creationId xmlns:a16="http://schemas.microsoft.com/office/drawing/2014/main" id="{AE146591-DEE7-44AE-871B-435914DC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09" y="1161143"/>
            <a:ext cx="14020799" cy="86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785F548-A0F4-4850-89A5-6327D76BED30}"/>
              </a:ext>
            </a:extLst>
          </p:cNvPr>
          <p:cNvSpPr txBox="1"/>
          <p:nvPr/>
        </p:nvSpPr>
        <p:spPr>
          <a:xfrm>
            <a:off x="12725400" y="9827624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圖文取自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教育部防制校園霸凌專區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2E681AF9-E9B7-4A00-B8C3-681B6287829B}"/>
              </a:ext>
            </a:extLst>
          </p:cNvPr>
          <p:cNvSpPr/>
          <p:nvPr/>
        </p:nvSpPr>
        <p:spPr>
          <a:xfrm rot="-5833455">
            <a:off x="242830" y="487466"/>
            <a:ext cx="1825283" cy="1740540"/>
          </a:xfrm>
          <a:custGeom>
            <a:avLst/>
            <a:gdLst/>
            <a:ahLst/>
            <a:cxnLst/>
            <a:rect l="l" t="t" r="r" b="b"/>
            <a:pathLst>
              <a:path w="2219133" h="2126333">
                <a:moveTo>
                  <a:pt x="0" y="0"/>
                </a:moveTo>
                <a:lnTo>
                  <a:pt x="2219133" y="0"/>
                </a:lnTo>
                <a:lnTo>
                  <a:pt x="2219133" y="2126333"/>
                </a:lnTo>
                <a:lnTo>
                  <a:pt x="0" y="2126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076F48E-2D65-4231-A10B-DBFB717A4A50}"/>
              </a:ext>
            </a:extLst>
          </p:cNvPr>
          <p:cNvSpPr/>
          <p:nvPr/>
        </p:nvSpPr>
        <p:spPr>
          <a:xfrm>
            <a:off x="16611600" y="5143500"/>
            <a:ext cx="1348849" cy="1283340"/>
          </a:xfrm>
          <a:custGeom>
            <a:avLst/>
            <a:gdLst/>
            <a:ahLst/>
            <a:cxnLst/>
            <a:rect l="l" t="t" r="r" b="b"/>
            <a:pathLst>
              <a:path w="2219133" h="2126333">
                <a:moveTo>
                  <a:pt x="0" y="0"/>
                </a:moveTo>
                <a:lnTo>
                  <a:pt x="2219133" y="0"/>
                </a:lnTo>
                <a:lnTo>
                  <a:pt x="2219133" y="2126333"/>
                </a:lnTo>
                <a:lnTo>
                  <a:pt x="0" y="2126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0205BE5-2AD1-4DC1-BB07-1FEF05614497}"/>
              </a:ext>
            </a:extLst>
          </p:cNvPr>
          <p:cNvSpPr/>
          <p:nvPr/>
        </p:nvSpPr>
        <p:spPr>
          <a:xfrm rot="18166113">
            <a:off x="245733" y="7574066"/>
            <a:ext cx="1825283" cy="1740540"/>
          </a:xfrm>
          <a:custGeom>
            <a:avLst/>
            <a:gdLst/>
            <a:ahLst/>
            <a:cxnLst/>
            <a:rect l="l" t="t" r="r" b="b"/>
            <a:pathLst>
              <a:path w="2219133" h="2126333">
                <a:moveTo>
                  <a:pt x="0" y="0"/>
                </a:moveTo>
                <a:lnTo>
                  <a:pt x="2219133" y="0"/>
                </a:lnTo>
                <a:lnTo>
                  <a:pt x="2219133" y="2126333"/>
                </a:lnTo>
                <a:lnTo>
                  <a:pt x="0" y="2126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03408"/>
            <a:ext cx="1025893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/>
            <a:r>
              <a:rPr lang="zh-TW" altLang="en-US" sz="9600" b="1" dirty="0"/>
              <a:t> </a:t>
            </a: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網路霸凌很特別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685800" y="2931686"/>
            <a:ext cx="7750994" cy="6162374"/>
          </a:xfrm>
          <a:custGeom>
            <a:avLst/>
            <a:gdLst/>
            <a:ahLst/>
            <a:cxnLst/>
            <a:rect l="l" t="t" r="r" b="b"/>
            <a:pathLst>
              <a:path w="8830719" h="6898999">
                <a:moveTo>
                  <a:pt x="8830719" y="0"/>
                </a:moveTo>
                <a:lnTo>
                  <a:pt x="0" y="0"/>
                </a:lnTo>
                <a:lnTo>
                  <a:pt x="0" y="6898999"/>
                </a:lnTo>
                <a:lnTo>
                  <a:pt x="8830719" y="6898999"/>
                </a:lnTo>
                <a:lnTo>
                  <a:pt x="883071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05800" y="2890944"/>
            <a:ext cx="883071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由於網路的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匿名性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、不用直接面對被霸凌者、散播速度快而廣，且無法取消等因素，讓網路霸凌更容易達成，且造成的傷害更大。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20BBEFC-1237-47D5-8645-3BD9CC5D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b="1045"/>
          <a:stretch/>
        </p:blipFill>
        <p:spPr>
          <a:xfrm rot="21226897">
            <a:off x="1499181" y="3547223"/>
            <a:ext cx="4162754" cy="292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DDFA4A-3E51-4E4D-9486-D4EF7F7399F5}"/>
              </a:ext>
            </a:extLst>
          </p:cNvPr>
          <p:cNvSpPr txBox="1"/>
          <p:nvPr/>
        </p:nvSpPr>
        <p:spPr>
          <a:xfrm>
            <a:off x="14097000" y="9344326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文章取自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教育部防制校園霸凌專區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C04CFD1-656D-47FD-8D3D-F187A0588EF5}"/>
              </a:ext>
            </a:extLst>
          </p:cNvPr>
          <p:cNvSpPr txBox="1"/>
          <p:nvPr/>
        </p:nvSpPr>
        <p:spPr>
          <a:xfrm>
            <a:off x="8305800" y="6625467"/>
            <a:ext cx="88307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網路匿名，可以查得到我是誰嗎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C8B31CA-5E6F-46A1-88D3-63D5188D54D8}"/>
              </a:ext>
            </a:extLst>
          </p:cNvPr>
          <p:cNvSpPr txBox="1"/>
          <p:nvPr/>
        </p:nvSpPr>
        <p:spPr>
          <a:xfrm>
            <a:off x="4186553" y="419100"/>
            <a:ext cx="9914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霸凌他人有什麼責任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01EA60E-E704-4CCE-ADAA-F933A7835502}"/>
              </a:ext>
            </a:extLst>
          </p:cNvPr>
          <p:cNvSpPr txBox="1"/>
          <p:nvPr/>
        </p:nvSpPr>
        <p:spPr>
          <a:xfrm>
            <a:off x="6776897" y="2589700"/>
            <a:ext cx="11119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學校懲處：依本校學生獎懲準則第七條「學生之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行為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有違倫理、法規及校園安寧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，經查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證屬實者，按情節輕重予以懲處。」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5083EF-B4B9-48A6-9B05-46B9A2D95C42}"/>
              </a:ext>
            </a:extLst>
          </p:cNvPr>
          <p:cNvSpPr txBox="1"/>
          <p:nvPr/>
        </p:nvSpPr>
        <p:spPr>
          <a:xfrm>
            <a:off x="6761019" y="4898024"/>
            <a:ext cx="11352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刑事責任：當霸凌行為發生時，霸凌者因其不同的行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為而可能觸犯不同的刑事責任。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956C91-004D-4B2D-8F68-A0D6AC3336C2}"/>
              </a:ext>
            </a:extLst>
          </p:cNvPr>
          <p:cNvSpPr txBox="1"/>
          <p:nvPr/>
        </p:nvSpPr>
        <p:spPr>
          <a:xfrm flipH="1">
            <a:off x="6776897" y="6819900"/>
            <a:ext cx="11490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民事責任：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不法侵害其他人格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法益而情節重大者，被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害人雖非財產上之損害，亦得請求賠償相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當之金額 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CCA9F73-EFBD-48A3-9B95-ABC7DCE69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7" y="2171700"/>
            <a:ext cx="5791200" cy="67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25511" y="8835625"/>
            <a:ext cx="3636977" cy="1231235"/>
            <a:chOff x="0" y="0"/>
            <a:chExt cx="4849303" cy="1641646"/>
          </a:xfrm>
        </p:grpSpPr>
        <p:sp>
          <p:nvSpPr>
            <p:cNvPr id="4" name="Freeform 4"/>
            <p:cNvSpPr/>
            <p:nvPr/>
          </p:nvSpPr>
          <p:spPr>
            <a:xfrm rot="3895077">
              <a:off x="182537" y="221308"/>
              <a:ext cx="1251360" cy="1199030"/>
            </a:xfrm>
            <a:custGeom>
              <a:avLst/>
              <a:gdLst/>
              <a:ahLst/>
              <a:cxnLst/>
              <a:rect l="l" t="t" r="r" b="b"/>
              <a:pathLst>
                <a:path w="1251360" h="1199030">
                  <a:moveTo>
                    <a:pt x="0" y="0"/>
                  </a:moveTo>
                  <a:lnTo>
                    <a:pt x="1251360" y="0"/>
                  </a:lnTo>
                  <a:lnTo>
                    <a:pt x="1251360" y="1199030"/>
                  </a:lnTo>
                  <a:lnTo>
                    <a:pt x="0" y="1199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3895077">
              <a:off x="1798972" y="221308"/>
              <a:ext cx="1251360" cy="1199030"/>
            </a:xfrm>
            <a:custGeom>
              <a:avLst/>
              <a:gdLst/>
              <a:ahLst/>
              <a:cxnLst/>
              <a:rect l="l" t="t" r="r" b="b"/>
              <a:pathLst>
                <a:path w="1251360" h="1199030">
                  <a:moveTo>
                    <a:pt x="0" y="0"/>
                  </a:moveTo>
                  <a:lnTo>
                    <a:pt x="1251359" y="0"/>
                  </a:lnTo>
                  <a:lnTo>
                    <a:pt x="1251359" y="1199030"/>
                  </a:lnTo>
                  <a:lnTo>
                    <a:pt x="0" y="1199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3895077">
              <a:off x="3415406" y="221308"/>
              <a:ext cx="1251360" cy="1199030"/>
            </a:xfrm>
            <a:custGeom>
              <a:avLst/>
              <a:gdLst/>
              <a:ahLst/>
              <a:cxnLst/>
              <a:rect l="l" t="t" r="r" b="b"/>
              <a:pathLst>
                <a:path w="1251360" h="1199030">
                  <a:moveTo>
                    <a:pt x="0" y="0"/>
                  </a:moveTo>
                  <a:lnTo>
                    <a:pt x="1251360" y="0"/>
                  </a:lnTo>
                  <a:lnTo>
                    <a:pt x="1251360" y="1199030"/>
                  </a:lnTo>
                  <a:lnTo>
                    <a:pt x="0" y="1199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82013">
            <a:off x="14728824" y="7602867"/>
            <a:ext cx="3399623" cy="4907204"/>
          </a:xfrm>
          <a:custGeom>
            <a:avLst/>
            <a:gdLst/>
            <a:ahLst/>
            <a:cxnLst/>
            <a:rect l="l" t="t" r="r" b="b"/>
            <a:pathLst>
              <a:path w="4149736" h="5743579">
                <a:moveTo>
                  <a:pt x="0" y="0"/>
                </a:moveTo>
                <a:lnTo>
                  <a:pt x="4149736" y="0"/>
                </a:lnTo>
                <a:lnTo>
                  <a:pt x="4149736" y="5743580"/>
                </a:lnTo>
                <a:lnTo>
                  <a:pt x="0" y="57435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08017" y="647700"/>
            <a:ext cx="14273469" cy="12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8"/>
              </a:lnSpc>
            </a:pPr>
            <a:r>
              <a:rPr lang="zh-TW" altLang="en-US" sz="8800" b="1" dirty="0">
                <a:solidFill>
                  <a:srgbClr val="3A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遇到霸凌怎麼辦</a:t>
            </a:r>
            <a:r>
              <a:rPr lang="en-US" altLang="zh-TW" sz="8800" b="1" dirty="0">
                <a:solidFill>
                  <a:srgbClr val="3A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8800" b="1" dirty="0">
              <a:solidFill>
                <a:srgbClr val="3A30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061D70B-3967-4F55-A7BA-4614D56DDEBC}"/>
              </a:ext>
            </a:extLst>
          </p:cNvPr>
          <p:cNvSpPr txBox="1"/>
          <p:nvPr/>
        </p:nvSpPr>
        <p:spPr>
          <a:xfrm>
            <a:off x="1981200" y="2324100"/>
            <a:ext cx="14554200" cy="597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導師、心理師或信任的人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endParaRPr lang="en-US" altLang="zh-TW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向學校投訴信箱檢舉：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osa@kmu.edu.tw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向事件窗口檢舉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高雄醫學大學學務處生輔組李小姐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檢舉窗口電話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:07-3121101#2823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撥打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小時校安專線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07-3220809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尋求及時協助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409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Calibri</vt:lpstr>
      <vt:lpstr>Arial</vt:lpstr>
      <vt:lpstr>微軟正黑體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2006-08-16T00:00:00Z</dcterms:created>
  <dcterms:modified xsi:type="dcterms:W3CDTF">2024-09-13T07:05:45Z</dcterms:modified>
  <dc:identifier>DAGGeXTxisw</dc:identifier>
</cp:coreProperties>
</file>