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3" r:id="rId2"/>
    <p:sldId id="271" r:id="rId3"/>
    <p:sldId id="283" r:id="rId4"/>
    <p:sldId id="272" r:id="rId5"/>
    <p:sldId id="278" r:id="rId6"/>
    <p:sldId id="284" r:id="rId7"/>
    <p:sldId id="285" r:id="rId8"/>
    <p:sldId id="286" r:id="rId9"/>
    <p:sldId id="276" r:id="rId10"/>
    <p:sldId id="277" r:id="rId11"/>
  </p:sldIdLst>
  <p:sldSz cx="9144000" cy="6858000" type="screen4x3"/>
  <p:notesSz cx="6858000" cy="9144000"/>
  <p:defaultTextStyle>
    <a:defPPr>
      <a:defRPr lang="zh-TW"/>
    </a:defPPr>
    <a:lvl1pPr marL="0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6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2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8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3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79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5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1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06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8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CCC"/>
    <a:srgbClr val="ED6D6C"/>
    <a:srgbClr val="807171"/>
    <a:srgbClr val="808585"/>
    <a:srgbClr val="A8CE5D"/>
    <a:srgbClr val="C5E0B4"/>
    <a:srgbClr val="A18BBF"/>
    <a:srgbClr val="F5CF8B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 autoAdjust="0"/>
  </p:normalViewPr>
  <p:slideViewPr>
    <p:cSldViewPr snapToGrid="0" showGuides="1">
      <p:cViewPr varScale="1">
        <p:scale>
          <a:sx n="83" d="100"/>
          <a:sy n="83" d="100"/>
        </p:scale>
        <p:origin x="1450" y="62"/>
      </p:cViewPr>
      <p:guideLst>
        <p:guide orient="horz" pos="2381"/>
        <p:guide pos="3288"/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735E0-B512-49DD-B5AE-9B422FC5A22D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826E5-DBC5-4F4E-9729-A44726988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0441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4D9EF-D75F-448C-ADCC-EE7D5786968F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4AF14-C156-4E87-AED5-5AC605FFD5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280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6451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2902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9352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5803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2254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8705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45156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51606" algn="l" defTabSz="8129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AF14-C156-4E87-AED5-5AC605FFD5D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23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AF14-C156-4E87-AED5-5AC605FFD5D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25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48031" indent="0" algn="ctr">
              <a:buNone/>
              <a:defRPr sz="2000"/>
            </a:lvl2pPr>
            <a:lvl3pPr marL="896061" indent="0" algn="ctr">
              <a:buNone/>
              <a:defRPr sz="1800"/>
            </a:lvl3pPr>
            <a:lvl4pPr marL="1344092" indent="0" algn="ctr">
              <a:buNone/>
              <a:defRPr sz="1600"/>
            </a:lvl4pPr>
            <a:lvl5pPr marL="1792123" indent="0" algn="ctr">
              <a:buNone/>
              <a:defRPr sz="1600"/>
            </a:lvl5pPr>
            <a:lvl6pPr marL="2240154" indent="0" algn="ctr">
              <a:buNone/>
              <a:defRPr sz="1600"/>
            </a:lvl6pPr>
            <a:lvl7pPr marL="2688184" indent="0" algn="ctr">
              <a:buNone/>
              <a:defRPr sz="1600"/>
            </a:lvl7pPr>
            <a:lvl8pPr marL="3136215" indent="0" algn="ctr">
              <a:buNone/>
              <a:defRPr sz="1600"/>
            </a:lvl8pPr>
            <a:lvl9pPr marL="3584245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69A7-2E40-4253-A9F9-192596CE888C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99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74AC-27FF-4B1F-8A79-81C49FBC7FD1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522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6324-F836-40AD-8AE1-E48E279B3917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76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2966-27A2-4070-9D8C-2FDAB4AF4615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47489" y="6395265"/>
            <a:ext cx="3563973" cy="365125"/>
          </a:xfrm>
        </p:spPr>
        <p:txBody>
          <a:bodyPr/>
          <a:lstStyle>
            <a:lvl1pPr>
              <a:defRPr sz="1400" b="1">
                <a:solidFill>
                  <a:srgbClr val="807171"/>
                </a:solidFill>
              </a:defRPr>
            </a:lvl1pPr>
          </a:lstStyle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  </a:t>
            </a:r>
            <a:fld id="{ED6F06AC-2794-4366-994B-E468BD221936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411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39"/>
            <a:ext cx="7886700" cy="2852737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480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8960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440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79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401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6881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362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584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B1AB-1311-446B-AE21-C6C7903D39C0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87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2107-90A6-45D2-A5BC-D3EAEBD96306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16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8031" indent="0">
              <a:buNone/>
              <a:defRPr sz="2000" b="1"/>
            </a:lvl2pPr>
            <a:lvl3pPr marL="896061" indent="0">
              <a:buNone/>
              <a:defRPr sz="1800" b="1"/>
            </a:lvl3pPr>
            <a:lvl4pPr marL="1344092" indent="0">
              <a:buNone/>
              <a:defRPr sz="1600" b="1"/>
            </a:lvl4pPr>
            <a:lvl5pPr marL="1792123" indent="0">
              <a:buNone/>
              <a:defRPr sz="1600" b="1"/>
            </a:lvl5pPr>
            <a:lvl6pPr marL="2240154" indent="0">
              <a:buNone/>
              <a:defRPr sz="1600" b="1"/>
            </a:lvl6pPr>
            <a:lvl7pPr marL="2688184" indent="0">
              <a:buNone/>
              <a:defRPr sz="1600" b="1"/>
            </a:lvl7pPr>
            <a:lvl8pPr marL="3136215" indent="0">
              <a:buNone/>
              <a:defRPr sz="1600" b="1"/>
            </a:lvl8pPr>
            <a:lvl9pPr marL="3584245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8031" indent="0">
              <a:buNone/>
              <a:defRPr sz="2000" b="1"/>
            </a:lvl2pPr>
            <a:lvl3pPr marL="896061" indent="0">
              <a:buNone/>
              <a:defRPr sz="1800" b="1"/>
            </a:lvl3pPr>
            <a:lvl4pPr marL="1344092" indent="0">
              <a:buNone/>
              <a:defRPr sz="1600" b="1"/>
            </a:lvl4pPr>
            <a:lvl5pPr marL="1792123" indent="0">
              <a:buNone/>
              <a:defRPr sz="1600" b="1"/>
            </a:lvl5pPr>
            <a:lvl6pPr marL="2240154" indent="0">
              <a:buNone/>
              <a:defRPr sz="1600" b="1"/>
            </a:lvl6pPr>
            <a:lvl7pPr marL="2688184" indent="0">
              <a:buNone/>
              <a:defRPr sz="1600" b="1"/>
            </a:lvl7pPr>
            <a:lvl8pPr marL="3136215" indent="0">
              <a:buNone/>
              <a:defRPr sz="1600" b="1"/>
            </a:lvl8pPr>
            <a:lvl9pPr marL="3584245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C1DF-C3A8-4A6D-B9ED-40018E6990AF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99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3D6E9-C9FD-405D-9E31-1A223615F253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54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69894-106A-4DFD-B654-615C0328ADBA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28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48031" indent="0">
              <a:buNone/>
              <a:defRPr sz="1400"/>
            </a:lvl2pPr>
            <a:lvl3pPr marL="896061" indent="0">
              <a:buNone/>
              <a:defRPr sz="1200"/>
            </a:lvl3pPr>
            <a:lvl4pPr marL="1344092" indent="0">
              <a:buNone/>
              <a:defRPr sz="1000"/>
            </a:lvl4pPr>
            <a:lvl5pPr marL="1792123" indent="0">
              <a:buNone/>
              <a:defRPr sz="1000"/>
            </a:lvl5pPr>
            <a:lvl6pPr marL="2240154" indent="0">
              <a:buNone/>
              <a:defRPr sz="1000"/>
            </a:lvl6pPr>
            <a:lvl7pPr marL="2688184" indent="0">
              <a:buNone/>
              <a:defRPr sz="1000"/>
            </a:lvl7pPr>
            <a:lvl8pPr marL="3136215" indent="0">
              <a:buNone/>
              <a:defRPr sz="1000"/>
            </a:lvl8pPr>
            <a:lvl9pPr marL="358424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3DBD-658F-4D03-9B7F-381A9BB28B1F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43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100"/>
            </a:lvl1pPr>
            <a:lvl2pPr marL="448031" indent="0">
              <a:buNone/>
              <a:defRPr sz="2700"/>
            </a:lvl2pPr>
            <a:lvl3pPr marL="896061" indent="0">
              <a:buNone/>
              <a:defRPr sz="2400"/>
            </a:lvl3pPr>
            <a:lvl4pPr marL="1344092" indent="0">
              <a:buNone/>
              <a:defRPr sz="2000"/>
            </a:lvl4pPr>
            <a:lvl5pPr marL="1792123" indent="0">
              <a:buNone/>
              <a:defRPr sz="2000"/>
            </a:lvl5pPr>
            <a:lvl6pPr marL="2240154" indent="0">
              <a:buNone/>
              <a:defRPr sz="2000"/>
            </a:lvl6pPr>
            <a:lvl7pPr marL="2688184" indent="0">
              <a:buNone/>
              <a:defRPr sz="2000"/>
            </a:lvl7pPr>
            <a:lvl8pPr marL="3136215" indent="0">
              <a:buNone/>
              <a:defRPr sz="2000"/>
            </a:lvl8pPr>
            <a:lvl9pPr marL="3584245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48031" indent="0">
              <a:buNone/>
              <a:defRPr sz="1400"/>
            </a:lvl2pPr>
            <a:lvl3pPr marL="896061" indent="0">
              <a:buNone/>
              <a:defRPr sz="1200"/>
            </a:lvl3pPr>
            <a:lvl4pPr marL="1344092" indent="0">
              <a:buNone/>
              <a:defRPr sz="1000"/>
            </a:lvl4pPr>
            <a:lvl5pPr marL="1792123" indent="0">
              <a:buNone/>
              <a:defRPr sz="1000"/>
            </a:lvl5pPr>
            <a:lvl6pPr marL="2240154" indent="0">
              <a:buNone/>
              <a:defRPr sz="1000"/>
            </a:lvl6pPr>
            <a:lvl7pPr marL="2688184" indent="0">
              <a:buNone/>
              <a:defRPr sz="1000"/>
            </a:lvl7pPr>
            <a:lvl8pPr marL="3136215" indent="0">
              <a:buNone/>
              <a:defRPr sz="1000"/>
            </a:lvl8pPr>
            <a:lvl9pPr marL="358424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142-C88A-4C22-8B0D-DFA17DFA1E35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972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81290" tIns="40645" rIns="81290" bIns="4064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81290" tIns="40645" rIns="81290" bIns="4064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81290" tIns="40645" rIns="81290" bIns="4064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DB0ED-4EC0-4C96-B72C-FEC91D415B7A}" type="datetime1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81290" tIns="40645" rIns="81290" bIns="4064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81290" tIns="40645" rIns="81290" bIns="4064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06AC-2794-4366-994B-E468BD2219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77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896061" rtl="0" eaLnBrk="1" latinLnBrk="0" hangingPunct="1">
        <a:lnSpc>
          <a:spcPct val="90000"/>
        </a:lnSpc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016" indent="-224016" algn="l" defTabSz="896061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2046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20077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8107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138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64169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200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231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08261" indent="-224016" algn="l" defTabSz="896061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8031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6061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092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123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0154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8184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6215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84245" algn="l" defTabSz="8960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8678" y="3149997"/>
            <a:ext cx="710120" cy="10457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868797" y="3149997"/>
            <a:ext cx="710120" cy="104571"/>
          </a:xfrm>
          <a:prstGeom prst="rect">
            <a:avLst/>
          </a:prstGeom>
          <a:solidFill>
            <a:srgbClr val="EFB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578916" y="3149997"/>
            <a:ext cx="710120" cy="104571"/>
          </a:xfrm>
          <a:prstGeom prst="rect">
            <a:avLst/>
          </a:prstGeom>
          <a:solidFill>
            <a:srgbClr val="F5D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289035" y="3149997"/>
            <a:ext cx="710120" cy="104571"/>
          </a:xfrm>
          <a:prstGeom prst="rect">
            <a:avLst/>
          </a:prstGeom>
          <a:solidFill>
            <a:srgbClr val="A8C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999154" y="3149997"/>
            <a:ext cx="710120" cy="104571"/>
          </a:xfrm>
          <a:prstGeom prst="rect">
            <a:avLst/>
          </a:prstGeom>
          <a:solidFill>
            <a:srgbClr val="7D9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709273" y="3149997"/>
            <a:ext cx="710120" cy="104571"/>
          </a:xfrm>
          <a:prstGeom prst="rect">
            <a:avLst/>
          </a:prstGeom>
          <a:solidFill>
            <a:srgbClr val="7B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158678" y="3279412"/>
            <a:ext cx="710120" cy="104571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868797" y="3279412"/>
            <a:ext cx="710120" cy="104571"/>
          </a:xfrm>
          <a:prstGeom prst="rect">
            <a:avLst/>
          </a:prstGeom>
          <a:solidFill>
            <a:srgbClr val="F5C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2578916" y="3279412"/>
            <a:ext cx="710120" cy="1045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289035" y="3279412"/>
            <a:ext cx="710120" cy="1045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3999154" y="3279412"/>
            <a:ext cx="710120" cy="1045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4709273" y="3279412"/>
            <a:ext cx="710120" cy="104571"/>
          </a:xfrm>
          <a:prstGeom prst="rect">
            <a:avLst/>
          </a:prstGeom>
          <a:solidFill>
            <a:srgbClr val="A18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手繪多邊形 18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032538" y="2323949"/>
            <a:ext cx="44935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性別平等宣導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48948" y="3463320"/>
            <a:ext cx="4260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活動辦理注意事項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0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手繪多邊形 39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239372" y="397876"/>
            <a:ext cx="66479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高醫性平會聯絡資訊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599294" y="2070160"/>
            <a:ext cx="6741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高雄醫學大學性平會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性別平等教育委員會網頁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law@kmu.edu.tw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申請調查窗口</a:t>
            </a: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高雄醫學大學學務處生輔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組阮小姐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亦可撥打</a:t>
            </a: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小時專線</a:t>
            </a:r>
            <a:r>
              <a:rPr lang="en-US" altLang="zh-TW" sz="24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07-3220809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尋求及時協助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手繪多邊形 35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手繪多邊形 36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 37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手繪多邊形 38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1163836" y="4320243"/>
            <a:ext cx="460109" cy="460109"/>
          </a:xfrm>
          <a:prstGeom prst="ellipse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2" name="圖片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407" y="4379814"/>
            <a:ext cx="340969" cy="340969"/>
          </a:xfrm>
          <a:prstGeom prst="rect">
            <a:avLst/>
          </a:prstGeom>
        </p:spPr>
      </p:pic>
      <p:sp>
        <p:nvSpPr>
          <p:cNvPr id="41" name="橢圓 40"/>
          <p:cNvSpPr/>
          <p:nvPr/>
        </p:nvSpPr>
        <p:spPr>
          <a:xfrm>
            <a:off x="1150330" y="3516201"/>
            <a:ext cx="460109" cy="460109"/>
          </a:xfrm>
          <a:prstGeom prst="ellipse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13" y="3608257"/>
            <a:ext cx="298145" cy="298145"/>
          </a:xfrm>
          <a:prstGeom prst="rect">
            <a:avLst/>
          </a:prstGeom>
        </p:spPr>
      </p:pic>
      <p:sp>
        <p:nvSpPr>
          <p:cNvPr id="43" name="橢圓 42"/>
          <p:cNvSpPr/>
          <p:nvPr/>
        </p:nvSpPr>
        <p:spPr>
          <a:xfrm>
            <a:off x="1139186" y="2072534"/>
            <a:ext cx="460109" cy="460109"/>
          </a:xfrm>
          <a:prstGeom prst="ellipse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1138951" y="2807192"/>
            <a:ext cx="460109" cy="460109"/>
          </a:xfrm>
          <a:prstGeom prst="ellipse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748" y="2131331"/>
            <a:ext cx="342514" cy="342514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229" y="2873693"/>
            <a:ext cx="315229" cy="315229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226" y="2543731"/>
            <a:ext cx="942975" cy="942975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7039771" y="2532643"/>
            <a:ext cx="915672" cy="896357"/>
          </a:xfrm>
          <a:prstGeom prst="round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6" name="群組 45"/>
          <p:cNvGrpSpPr/>
          <p:nvPr/>
        </p:nvGrpSpPr>
        <p:grpSpPr>
          <a:xfrm>
            <a:off x="2120629" y="1261979"/>
            <a:ext cx="4902741" cy="99172"/>
            <a:chOff x="2355061" y="1271706"/>
            <a:chExt cx="4260715" cy="104571"/>
          </a:xfrm>
        </p:grpSpPr>
        <p:sp>
          <p:nvSpPr>
            <p:cNvPr id="47" name="矩形 46"/>
            <p:cNvSpPr/>
            <p:nvPr/>
          </p:nvSpPr>
          <p:spPr>
            <a:xfrm>
              <a:off x="2355061" y="1271706"/>
              <a:ext cx="710120" cy="10457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3065180" y="1271706"/>
              <a:ext cx="710120" cy="104571"/>
            </a:xfrm>
            <a:prstGeom prst="rect">
              <a:avLst/>
            </a:prstGeom>
            <a:solidFill>
              <a:srgbClr val="F5C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3775299" y="1271706"/>
              <a:ext cx="710120" cy="1045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4485418" y="1271706"/>
              <a:ext cx="710120" cy="1045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5195537" y="1271706"/>
              <a:ext cx="710120" cy="1045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矩形 51"/>
            <p:cNvSpPr/>
            <p:nvPr/>
          </p:nvSpPr>
          <p:spPr>
            <a:xfrm>
              <a:off x="5905656" y="1271706"/>
              <a:ext cx="710120" cy="104571"/>
            </a:xfrm>
            <a:prstGeom prst="rect">
              <a:avLst/>
            </a:prstGeom>
            <a:solidFill>
              <a:srgbClr val="A18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67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1957517" y="397876"/>
            <a:ext cx="52116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高醫的性平宣示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69340" y="2115484"/>
            <a:ext cx="7735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校長及</a:t>
            </a:r>
            <a:r>
              <a:rPr lang="zh-TW" altLang="zh-TW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教職員</a:t>
            </a:r>
            <a:r>
              <a:rPr lang="zh-TW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工生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4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校內外</a:t>
            </a:r>
            <a:r>
              <a:rPr lang="zh-TW" altLang="zh-TW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24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zh-TW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、執行職務及</a:t>
            </a:r>
            <a:r>
              <a:rPr lang="zh-TW" altLang="zh-TW" sz="24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人際互動</a:t>
            </a:r>
            <a:r>
              <a:rPr lang="zh-TW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endParaRPr lang="en-US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zh-TW" sz="24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</a:t>
            </a:r>
            <a:r>
              <a:rPr lang="zh-TW" altLang="en-US" sz="24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多元性別差異，消除性別歧視</a:t>
            </a:r>
            <a:r>
              <a:rPr lang="en-US" altLang="zh-TW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防治準則第六條</a:t>
            </a: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副標題 2"/>
          <p:cNvSpPr txBox="1">
            <a:spLocks/>
          </p:cNvSpPr>
          <p:nvPr/>
        </p:nvSpPr>
        <p:spPr>
          <a:xfrm>
            <a:off x="669340" y="5334255"/>
            <a:ext cx="4995478" cy="656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性別尊重。友善校園</a:t>
            </a:r>
          </a:p>
        </p:txBody>
      </p:sp>
      <p:sp>
        <p:nvSpPr>
          <p:cNvPr id="35" name="手繪多邊形 34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 35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手繪多邊形 36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 37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手繪多邊形 38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 39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816" y="388991"/>
            <a:ext cx="1104532" cy="981887"/>
          </a:xfrm>
          <a:prstGeom prst="rect">
            <a:avLst/>
          </a:prstGeom>
        </p:spPr>
      </p:pic>
      <p:grpSp>
        <p:nvGrpSpPr>
          <p:cNvPr id="6" name="群組 5"/>
          <p:cNvGrpSpPr/>
          <p:nvPr/>
        </p:nvGrpSpPr>
        <p:grpSpPr>
          <a:xfrm>
            <a:off x="2140085" y="1261979"/>
            <a:ext cx="4902741" cy="99172"/>
            <a:chOff x="2355061" y="1271706"/>
            <a:chExt cx="4260715" cy="104571"/>
          </a:xfrm>
        </p:grpSpPr>
        <p:sp>
          <p:nvSpPr>
            <p:cNvPr id="16" name="矩形 15"/>
            <p:cNvSpPr/>
            <p:nvPr/>
          </p:nvSpPr>
          <p:spPr>
            <a:xfrm>
              <a:off x="2355061" y="1271706"/>
              <a:ext cx="710120" cy="10457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3065180" y="1271706"/>
              <a:ext cx="710120" cy="104571"/>
            </a:xfrm>
            <a:prstGeom prst="rect">
              <a:avLst/>
            </a:prstGeom>
            <a:solidFill>
              <a:srgbClr val="F5C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3775299" y="1271706"/>
              <a:ext cx="710120" cy="1045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4485418" y="1271706"/>
              <a:ext cx="710120" cy="1045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5195537" y="1271706"/>
              <a:ext cx="710120" cy="1045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5905656" y="1271706"/>
              <a:ext cx="710120" cy="104571"/>
            </a:xfrm>
            <a:prstGeom prst="rect">
              <a:avLst/>
            </a:prstGeom>
            <a:solidFill>
              <a:srgbClr val="A18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182584" y="3671555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880299" y="397876"/>
            <a:ext cx="736611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性別平等教育法</a:t>
            </a:r>
            <a:r>
              <a:rPr lang="zh-TW" altLang="en-US" sz="56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第三條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531288" y="1862813"/>
            <a:ext cx="73662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指性侵害犯罪防治法所稱性侵害犯罪之行為。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指觸犯刑法第二百二十一條至第二百二十七條、第二百二十八條、第二百二十九條、第三百三十二條第二項第二款、第三百三十四條第二項第二款、第三百四十八條第二項第一款及其特別法之罪。</a:t>
            </a:r>
            <a:endParaRPr lang="en-US" altLang="zh-TW" sz="1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zh-TW" altLang="en-US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933855" y="1896894"/>
            <a:ext cx="597433" cy="1794626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986349" y="2187343"/>
            <a:ext cx="492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侵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害</a:t>
            </a:r>
          </a:p>
        </p:txBody>
      </p:sp>
      <p:grpSp>
        <p:nvGrpSpPr>
          <p:cNvPr id="31" name="群組 30"/>
          <p:cNvGrpSpPr/>
          <p:nvPr/>
        </p:nvGrpSpPr>
        <p:grpSpPr>
          <a:xfrm>
            <a:off x="2120629" y="1261979"/>
            <a:ext cx="4902741" cy="99172"/>
            <a:chOff x="2355061" y="1271706"/>
            <a:chExt cx="4260715" cy="104571"/>
          </a:xfrm>
        </p:grpSpPr>
        <p:sp>
          <p:nvSpPr>
            <p:cNvPr id="32" name="矩形 31"/>
            <p:cNvSpPr/>
            <p:nvPr/>
          </p:nvSpPr>
          <p:spPr>
            <a:xfrm>
              <a:off x="2355061" y="1271706"/>
              <a:ext cx="710120" cy="10457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3065180" y="1271706"/>
              <a:ext cx="710120" cy="104571"/>
            </a:xfrm>
            <a:prstGeom prst="rect">
              <a:avLst/>
            </a:prstGeom>
            <a:solidFill>
              <a:srgbClr val="F5C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3775299" y="1271706"/>
              <a:ext cx="710120" cy="1045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4485418" y="1271706"/>
              <a:ext cx="710120" cy="1045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195537" y="1271706"/>
              <a:ext cx="710120" cy="1045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5905656" y="1271706"/>
              <a:ext cx="710120" cy="104571"/>
            </a:xfrm>
            <a:prstGeom prst="rect">
              <a:avLst/>
            </a:prstGeom>
            <a:solidFill>
              <a:srgbClr val="A18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933855" y="4186297"/>
            <a:ext cx="609328" cy="1949879"/>
          </a:xfrm>
          <a:prstGeom prst="roundRect">
            <a:avLst/>
          </a:prstGeom>
          <a:noFill/>
          <a:ln w="38100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807171"/>
                </a:solidFill>
              </a:ln>
              <a:noFill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5573" y="4541515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24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常見樣態</a:t>
            </a:r>
            <a:endParaRPr lang="zh-TW" altLang="en-US" sz="2400" dirty="0"/>
          </a:p>
        </p:txBody>
      </p:sp>
      <p:sp>
        <p:nvSpPr>
          <p:cNvPr id="30" name="矩形 29"/>
          <p:cNvSpPr/>
          <p:nvPr/>
        </p:nvSpPr>
        <p:spPr>
          <a:xfrm>
            <a:off x="1748941" y="4189527"/>
            <a:ext cx="6059260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752952" y="4235734"/>
            <a:ext cx="6186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任何沒有經過您的同意，違反您意願的方法而發生性行為者</a:t>
            </a:r>
          </a:p>
        </p:txBody>
      </p:sp>
      <p:sp>
        <p:nvSpPr>
          <p:cNvPr id="7" name="矩形 6"/>
          <p:cNvSpPr/>
          <p:nvPr/>
        </p:nvSpPr>
        <p:spPr>
          <a:xfrm>
            <a:off x="1701547" y="4751529"/>
            <a:ext cx="7148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非自願讓他人碰觸或觸摸身體的任何部位，且碰觸程度達猥褻之行為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748939" y="4691189"/>
            <a:ext cx="7148621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880299" y="397876"/>
            <a:ext cx="736611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性別平等教育法</a:t>
            </a:r>
            <a:r>
              <a:rPr lang="zh-TW" altLang="en-US" sz="56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第三條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531288" y="1862813"/>
            <a:ext cx="736627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指符合下列情形之一，且未達性侵害之程度者：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tx2"/>
              </a:buClr>
              <a:buSzPct val="70000"/>
            </a:pP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以明示或暗示之方式，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tx2"/>
              </a:buClr>
              <a:buSzPct val="70000"/>
            </a:pP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從事</a:t>
            </a:r>
            <a:r>
              <a:rPr lang="zh-TW" altLang="zh-TW" sz="20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不受歡迎</a:t>
            </a:r>
            <a:r>
              <a:rPr lang="zh-TW" altLang="en-US" sz="20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</a:t>
            </a: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與性或性別有關</a:t>
            </a:r>
            <a:r>
              <a:rPr lang="zh-TW" altLang="zh-TW" sz="2000" b="1" dirty="0" smtClean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言詞或行為，</a:t>
            </a:r>
            <a:endParaRPr lang="en-US" altLang="zh-TW" sz="2000" b="1" dirty="0">
              <a:solidFill>
                <a:srgbClr val="ED6D6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tx2"/>
              </a:buClr>
              <a:buSzPct val="70000"/>
            </a:pP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致影響他人之人格尊嚴、學習、或工作之機會或表現者。</a:t>
            </a:r>
          </a:p>
          <a:p>
            <a:pPr>
              <a:buClr>
                <a:schemeClr val="tx2"/>
              </a:buClr>
              <a:buSzPct val="70000"/>
            </a:pP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以性或性別有關之行為，作為自己或他人獲得、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tx2"/>
              </a:buClr>
              <a:buSzPct val="70000"/>
            </a:pP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喪失或減損其學習或工作有關權益之條件者。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en-US" altLang="zh-TW" sz="1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zh-TW" altLang="en-US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933855" y="1896894"/>
            <a:ext cx="597433" cy="1794626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986349" y="2187343"/>
            <a:ext cx="492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騷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擾</a:t>
            </a:r>
          </a:p>
        </p:txBody>
      </p:sp>
      <p:grpSp>
        <p:nvGrpSpPr>
          <p:cNvPr id="31" name="群組 30"/>
          <p:cNvGrpSpPr/>
          <p:nvPr/>
        </p:nvGrpSpPr>
        <p:grpSpPr>
          <a:xfrm>
            <a:off x="2120629" y="1261979"/>
            <a:ext cx="4902741" cy="99172"/>
            <a:chOff x="2355061" y="1271706"/>
            <a:chExt cx="4260715" cy="104571"/>
          </a:xfrm>
        </p:grpSpPr>
        <p:sp>
          <p:nvSpPr>
            <p:cNvPr id="32" name="矩形 31"/>
            <p:cNvSpPr/>
            <p:nvPr/>
          </p:nvSpPr>
          <p:spPr>
            <a:xfrm>
              <a:off x="2355061" y="1271706"/>
              <a:ext cx="710120" cy="10457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3065180" y="1271706"/>
              <a:ext cx="710120" cy="104571"/>
            </a:xfrm>
            <a:prstGeom prst="rect">
              <a:avLst/>
            </a:prstGeom>
            <a:solidFill>
              <a:srgbClr val="F5C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3775299" y="1271706"/>
              <a:ext cx="710120" cy="1045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4485418" y="1271706"/>
              <a:ext cx="710120" cy="1045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195537" y="1271706"/>
              <a:ext cx="710120" cy="1045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5905656" y="1271706"/>
              <a:ext cx="710120" cy="104571"/>
            </a:xfrm>
            <a:prstGeom prst="rect">
              <a:avLst/>
            </a:prstGeom>
            <a:solidFill>
              <a:srgbClr val="A18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933855" y="4186297"/>
            <a:ext cx="609328" cy="1949879"/>
          </a:xfrm>
          <a:prstGeom prst="roundRect">
            <a:avLst/>
          </a:prstGeom>
          <a:noFill/>
          <a:ln w="38100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807171"/>
                </a:solidFill>
              </a:ln>
              <a:noFill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5573" y="4541515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24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常見樣態</a:t>
            </a:r>
            <a:endParaRPr lang="zh-TW" altLang="en-US" sz="2400" dirty="0"/>
          </a:p>
        </p:txBody>
      </p:sp>
      <p:sp>
        <p:nvSpPr>
          <p:cNvPr id="30" name="矩形 29"/>
          <p:cNvSpPr/>
          <p:nvPr/>
        </p:nvSpPr>
        <p:spPr>
          <a:xfrm>
            <a:off x="1748941" y="4189527"/>
            <a:ext cx="3640181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752952" y="4235734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探詢他人的隱私、性傾向、性生活</a:t>
            </a:r>
          </a:p>
        </p:txBody>
      </p:sp>
      <p:sp>
        <p:nvSpPr>
          <p:cNvPr id="39" name="矩形 38"/>
          <p:cNvSpPr/>
          <p:nvPr/>
        </p:nvSpPr>
        <p:spPr>
          <a:xfrm>
            <a:off x="5546043" y="4242537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不受歡迎的肢體接觸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546043" y="4184819"/>
            <a:ext cx="2262158" cy="420248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01547" y="4751529"/>
            <a:ext cx="5412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以性或性別有關之行為，利用職權或機會脅迫對方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748940" y="4691189"/>
            <a:ext cx="5074692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707397" y="5240206"/>
            <a:ext cx="51220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不受歡迎且違反對方意願的過度追求或暴力分手</a:t>
            </a:r>
          </a:p>
        </p:txBody>
      </p:sp>
      <p:sp>
        <p:nvSpPr>
          <p:cNvPr id="43" name="矩形 42"/>
          <p:cNvSpPr/>
          <p:nvPr/>
        </p:nvSpPr>
        <p:spPr>
          <a:xfrm>
            <a:off x="1748940" y="5203235"/>
            <a:ext cx="4910478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701547" y="5752252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講黃色笑話或是具性暗示的言語</a:t>
            </a:r>
          </a:p>
        </p:txBody>
      </p:sp>
      <p:sp>
        <p:nvSpPr>
          <p:cNvPr id="44" name="矩形 43"/>
          <p:cNvSpPr/>
          <p:nvPr/>
        </p:nvSpPr>
        <p:spPr>
          <a:xfrm>
            <a:off x="1741692" y="5686149"/>
            <a:ext cx="3309893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154470" y="5758861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向他人展示色情圖片</a:t>
            </a:r>
          </a:p>
        </p:txBody>
      </p:sp>
      <p:sp>
        <p:nvSpPr>
          <p:cNvPr id="45" name="矩形 44"/>
          <p:cNvSpPr/>
          <p:nvPr/>
        </p:nvSpPr>
        <p:spPr>
          <a:xfrm>
            <a:off x="5117868" y="5692902"/>
            <a:ext cx="2298760" cy="443275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9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880299" y="397876"/>
            <a:ext cx="736611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6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性別平等教育法第二條</a:t>
            </a:r>
            <a:endParaRPr lang="en-US" altLang="zh-TW" sz="56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03480" y="1862813"/>
            <a:ext cx="736627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en-US" altLang="zh-TW" sz="1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指透過語言、肢體或其他暴力，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對於他人之性別特徵、性別特質、性傾向或性別認同</a:t>
            </a:r>
            <a:r>
              <a:rPr lang="en-US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進行貶抑、攻擊或威脅之行為</a:t>
            </a:r>
            <a:r>
              <a:rPr lang="zh-TW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且非屬性騷擾者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zh-TW" altLang="en-US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86349" y="2062781"/>
            <a:ext cx="492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騷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擾</a:t>
            </a:r>
          </a:p>
        </p:txBody>
      </p:sp>
      <p:sp>
        <p:nvSpPr>
          <p:cNvPr id="15" name="圓角矩形 14"/>
          <p:cNvSpPr/>
          <p:nvPr/>
        </p:nvSpPr>
        <p:spPr>
          <a:xfrm>
            <a:off x="986348" y="1939813"/>
            <a:ext cx="597433" cy="1690077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033409" y="2185748"/>
            <a:ext cx="492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霸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1" name="群組 30"/>
          <p:cNvGrpSpPr/>
          <p:nvPr/>
        </p:nvGrpSpPr>
        <p:grpSpPr>
          <a:xfrm>
            <a:off x="2120629" y="1261979"/>
            <a:ext cx="4902741" cy="99172"/>
            <a:chOff x="2355061" y="1271706"/>
            <a:chExt cx="4260715" cy="104571"/>
          </a:xfrm>
        </p:grpSpPr>
        <p:sp>
          <p:nvSpPr>
            <p:cNvPr id="32" name="矩形 31"/>
            <p:cNvSpPr/>
            <p:nvPr/>
          </p:nvSpPr>
          <p:spPr>
            <a:xfrm>
              <a:off x="2355061" y="1271706"/>
              <a:ext cx="710120" cy="10457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3065180" y="1271706"/>
              <a:ext cx="710120" cy="104571"/>
            </a:xfrm>
            <a:prstGeom prst="rect">
              <a:avLst/>
            </a:prstGeom>
            <a:solidFill>
              <a:srgbClr val="F5C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3775299" y="1271706"/>
              <a:ext cx="710120" cy="10457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4485418" y="1271706"/>
              <a:ext cx="710120" cy="1045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195537" y="1271706"/>
              <a:ext cx="710120" cy="1045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5905656" y="1271706"/>
              <a:ext cx="710120" cy="104571"/>
            </a:xfrm>
            <a:prstGeom prst="rect">
              <a:avLst/>
            </a:prstGeom>
            <a:solidFill>
              <a:srgbClr val="A18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06AC-2794-4366-994B-E468BD221936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3861" y="4059751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24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常見樣態</a:t>
            </a:r>
            <a:endParaRPr lang="zh-TW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1004443" y="3955406"/>
            <a:ext cx="579337" cy="1588335"/>
          </a:xfrm>
          <a:prstGeom prst="roundRect">
            <a:avLst/>
          </a:prstGeom>
          <a:noFill/>
          <a:ln w="38100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807171"/>
                </a:solidFill>
              </a:ln>
              <a:noFill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02170" y="4044288"/>
            <a:ext cx="7109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嘲笑或非議他人的</a:t>
            </a:r>
            <a:r>
              <a:rPr lang="zh-TW" altLang="zh-TW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性別特徵</a:t>
            </a:r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性別特質，如：「波霸」、「娘娘腔」</a:t>
            </a:r>
          </a:p>
        </p:txBody>
      </p:sp>
      <p:sp>
        <p:nvSpPr>
          <p:cNvPr id="28" name="矩形 27"/>
          <p:cNvSpPr/>
          <p:nvPr/>
        </p:nvSpPr>
        <p:spPr>
          <a:xfrm>
            <a:off x="1802170" y="3994586"/>
            <a:ext cx="6869157" cy="415657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02169" y="4510100"/>
            <a:ext cx="4875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發表歧視不同性傾向的言語，如：「死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gay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」</a:t>
            </a:r>
          </a:p>
        </p:txBody>
      </p:sp>
      <p:sp>
        <p:nvSpPr>
          <p:cNvPr id="30" name="矩形 29"/>
          <p:cNvSpPr/>
          <p:nvPr/>
        </p:nvSpPr>
        <p:spPr>
          <a:xfrm>
            <a:off x="1802170" y="4470206"/>
            <a:ext cx="4599804" cy="437176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802170" y="4994847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傳遞與性有關令人討厭的紙條或謠言</a:t>
            </a:r>
          </a:p>
        </p:txBody>
      </p:sp>
      <p:sp>
        <p:nvSpPr>
          <p:cNvPr id="39" name="矩形 38"/>
          <p:cNvSpPr/>
          <p:nvPr/>
        </p:nvSpPr>
        <p:spPr>
          <a:xfrm>
            <a:off x="1793881" y="4982574"/>
            <a:ext cx="3737050" cy="400616"/>
          </a:xfrm>
          <a:prstGeom prst="rect">
            <a:avLst/>
          </a:prstGeom>
          <a:noFill/>
          <a:ln w="28575">
            <a:solidFill>
              <a:srgbClr val="80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364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8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2090713" y="373762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學生互動</a:t>
            </a:r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注意！</a:t>
            </a:r>
            <a:endParaRPr lang="en-US" altLang="zh-TW" sz="4800" b="1" dirty="0">
              <a:solidFill>
                <a:srgbClr val="ED6D6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61455" y="1764780"/>
            <a:ext cx="776760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日常相處時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應：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、認同他人</a:t>
            </a:r>
            <a:r>
              <a:rPr lang="zh-TW" altLang="en-US" sz="2400" b="1" dirty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多元性別</a:t>
            </a:r>
            <a:r>
              <a:rPr lang="zh-TW" altLang="en-US" sz="2400" b="1" dirty="0" smtClean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特質</a:t>
            </a:r>
            <a:endParaRPr lang="en-US" altLang="zh-TW" sz="2400" b="1" dirty="0" smtClean="0">
              <a:solidFill>
                <a:srgbClr val="FF99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</a:t>
            </a:r>
            <a:r>
              <a:rPr lang="zh-TW" altLang="en-US" sz="2400" b="1" dirty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性別多元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dirty="0" smtClean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個別差異</a:t>
            </a:r>
            <a:endParaRPr lang="en-US" altLang="zh-TW" sz="2400" b="1" dirty="0" smtClean="0">
              <a:solidFill>
                <a:srgbClr val="FF99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切忌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不可逾越應有之分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際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從事不受歡迎且與性或性別有關之言詞或行為。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「尊重」每個人的主觀感受、身體自主及性別特質。</a:t>
            </a:r>
            <a:endParaRPr lang="zh-TW" altLang="en-US" sz="24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34903" y="3582001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34903" y="439396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608519" y="6386672"/>
            <a:ext cx="4430226" cy="360739"/>
          </a:xfrm>
        </p:spPr>
        <p:txBody>
          <a:bodyPr/>
          <a:lstStyle/>
          <a:p>
            <a:fld id="{ED6F06AC-2794-4366-994B-E468BD221936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0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015711" y="3630676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8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942436" y="391446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學生互動應注意！</a:t>
            </a:r>
            <a:endParaRPr lang="en-US" altLang="zh-TW" sz="4800" b="1" dirty="0" smtClean="0">
              <a:solidFill>
                <a:srgbClr val="ED6D6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61455" y="1764780"/>
            <a:ext cx="77676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2400" b="1" dirty="0" smtClean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網路平台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時：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注意自身網路發言及使用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禮儀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400" b="1" dirty="0">
                <a:solidFill>
                  <a:srgbClr val="FF9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相互尊重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為發言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原則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使用帶有髒話或惡意、猥褻的言詞表達辱罵或對他人進行騷擾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尤其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應避免使用帶有汙衊特定生理性別、性別認同、性別特質、性傾向，或具有性意味、性別歧視的言詞。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34903" y="3582001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34903" y="439396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608519" y="6386672"/>
            <a:ext cx="4430226" cy="360739"/>
          </a:xfrm>
        </p:spPr>
        <p:txBody>
          <a:bodyPr/>
          <a:lstStyle/>
          <a:p>
            <a:fld id="{ED6F06AC-2794-4366-994B-E468BD221936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015711" y="3630676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8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2522173" y="445237"/>
            <a:ext cx="44935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發現</a:t>
            </a:r>
            <a:r>
              <a:rPr lang="zh-TW" altLang="en-US" sz="4800" b="1" dirty="0" smtClean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可疑人士！</a:t>
            </a:r>
            <a:endParaRPr lang="en-US" altLang="zh-TW" sz="4800" b="1" dirty="0">
              <a:solidFill>
                <a:srgbClr val="ED6D6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61455" y="1764780"/>
            <a:ext cx="776760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呼籲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各位在校人員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參與活動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時：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保持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警戒心注意自身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安全。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在校園內有可疑人士或行為，請立即通報本校校安中心或性平會協助 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在廁所內可按壓緊急按鈕</a:t>
            </a:r>
            <a:r>
              <a:rPr lang="zh-TW" altLang="en-US" sz="2400" b="1" dirty="0" smtClean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通報。</a:t>
            </a:r>
            <a:endParaRPr lang="en-US" altLang="zh-TW" sz="2400" b="1" dirty="0" smtClean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34903" y="3582001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34903" y="439396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608519" y="6386672"/>
            <a:ext cx="4430226" cy="360739"/>
          </a:xfrm>
        </p:spPr>
        <p:txBody>
          <a:bodyPr/>
          <a:lstStyle/>
          <a:p>
            <a:fld id="{ED6F06AC-2794-4366-994B-E468BD221936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/>
        </p:nvSpPr>
        <p:spPr>
          <a:xfrm>
            <a:off x="7157974" y="3812834"/>
            <a:ext cx="1513353" cy="1314746"/>
          </a:xfrm>
          <a:custGeom>
            <a:avLst/>
            <a:gdLst>
              <a:gd name="connsiteX0" fmla="*/ 414139 w 1513353"/>
              <a:gd name="connsiteY0" fmla="*/ 272725 h 1314746"/>
              <a:gd name="connsiteX1" fmla="*/ 1163168 w 1513353"/>
              <a:gd name="connsiteY1" fmla="*/ 58717 h 1314746"/>
              <a:gd name="connsiteX2" fmla="*/ 1454998 w 1513353"/>
              <a:gd name="connsiteY2" fmla="*/ 1235764 h 1314746"/>
              <a:gd name="connsiteX3" fmla="*/ 44487 w 1513353"/>
              <a:gd name="connsiteY3" fmla="*/ 1099576 h 1314746"/>
              <a:gd name="connsiteX4" fmla="*/ 414139 w 1513353"/>
              <a:gd name="connsiteY4" fmla="*/ 272725 h 131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353" h="1314746">
                <a:moveTo>
                  <a:pt x="414139" y="272725"/>
                </a:moveTo>
                <a:cubicBezTo>
                  <a:pt x="600586" y="99249"/>
                  <a:pt x="989692" y="-101790"/>
                  <a:pt x="1163168" y="58717"/>
                </a:cubicBezTo>
                <a:cubicBezTo>
                  <a:pt x="1336645" y="219223"/>
                  <a:pt x="1641445" y="1062288"/>
                  <a:pt x="1454998" y="1235764"/>
                </a:cubicBezTo>
                <a:cubicBezTo>
                  <a:pt x="1268551" y="1409240"/>
                  <a:pt x="213100" y="1266568"/>
                  <a:pt x="44487" y="1099576"/>
                </a:cubicBezTo>
                <a:cubicBezTo>
                  <a:pt x="-124126" y="932585"/>
                  <a:pt x="227692" y="446201"/>
                  <a:pt x="414139" y="272725"/>
                </a:cubicBezTo>
                <a:close/>
              </a:path>
            </a:pathLst>
          </a:custGeom>
          <a:solidFill>
            <a:srgbClr val="FFCCCC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 rot="17408968">
            <a:off x="8046735" y="2783325"/>
            <a:ext cx="1273040" cy="791710"/>
          </a:xfrm>
          <a:custGeom>
            <a:avLst/>
            <a:gdLst>
              <a:gd name="connsiteX0" fmla="*/ 205902 w 1718939"/>
              <a:gd name="connsiteY0" fmla="*/ 362738 h 1261638"/>
              <a:gd name="connsiteX1" fmla="*/ 624191 w 1718939"/>
              <a:gd name="connsiteY1" fmla="*/ 2815 h 1261638"/>
              <a:gd name="connsiteX2" fmla="*/ 1655323 w 1718939"/>
              <a:gd name="connsiteY2" fmla="*/ 255734 h 1261638"/>
              <a:gd name="connsiteX3" fmla="*/ 1441314 w 1718939"/>
              <a:gd name="connsiteY3" fmla="*/ 1238228 h 1261638"/>
              <a:gd name="connsiteX4" fmla="*/ 79442 w 1718939"/>
              <a:gd name="connsiteY4" fmla="*/ 907487 h 1261638"/>
              <a:gd name="connsiteX5" fmla="*/ 205902 w 1718939"/>
              <a:gd name="connsiteY5" fmla="*/ 362738 h 126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8939" h="1261638">
                <a:moveTo>
                  <a:pt x="205902" y="362738"/>
                </a:moveTo>
                <a:cubicBezTo>
                  <a:pt x="296694" y="211959"/>
                  <a:pt x="382621" y="20649"/>
                  <a:pt x="624191" y="2815"/>
                </a:cubicBezTo>
                <a:cubicBezTo>
                  <a:pt x="865761" y="-15019"/>
                  <a:pt x="1519136" y="49832"/>
                  <a:pt x="1655323" y="255734"/>
                </a:cubicBezTo>
                <a:cubicBezTo>
                  <a:pt x="1791510" y="461636"/>
                  <a:pt x="1703961" y="1129603"/>
                  <a:pt x="1441314" y="1238228"/>
                </a:cubicBezTo>
                <a:cubicBezTo>
                  <a:pt x="1178667" y="1346853"/>
                  <a:pt x="282101" y="1050159"/>
                  <a:pt x="79442" y="907487"/>
                </a:cubicBezTo>
                <a:cubicBezTo>
                  <a:pt x="-123217" y="764815"/>
                  <a:pt x="115110" y="513517"/>
                  <a:pt x="205902" y="362738"/>
                </a:cubicBezTo>
                <a:close/>
              </a:path>
            </a:pathLst>
          </a:custGeom>
          <a:solidFill>
            <a:srgbClr val="B4C7E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8102231" y="5473212"/>
            <a:ext cx="1138191" cy="957406"/>
          </a:xfrm>
          <a:custGeom>
            <a:avLst/>
            <a:gdLst>
              <a:gd name="connsiteX0" fmla="*/ 14586 w 2373021"/>
              <a:gd name="connsiteY0" fmla="*/ 294552 h 1277105"/>
              <a:gd name="connsiteX1" fmla="*/ 520424 w 2373021"/>
              <a:gd name="connsiteY1" fmla="*/ 2722 h 1277105"/>
              <a:gd name="connsiteX2" fmla="*/ 1765565 w 2373021"/>
              <a:gd name="connsiteY2" fmla="*/ 197275 h 1277105"/>
              <a:gd name="connsiteX3" fmla="*/ 2358952 w 2373021"/>
              <a:gd name="connsiteY3" fmla="*/ 936578 h 1277105"/>
              <a:gd name="connsiteX4" fmla="*/ 2154671 w 2373021"/>
              <a:gd name="connsiteY4" fmla="*/ 1277046 h 1277105"/>
              <a:gd name="connsiteX5" fmla="*/ 1794748 w 2373021"/>
              <a:gd name="connsiteY5" fmla="*/ 965761 h 1277105"/>
              <a:gd name="connsiteX6" fmla="*/ 286960 w 2373021"/>
              <a:gd name="connsiteY6" fmla="*/ 1150586 h 1277105"/>
              <a:gd name="connsiteX7" fmla="*/ 14586 w 2373021"/>
              <a:gd name="connsiteY7" fmla="*/ 294552 h 1277105"/>
              <a:gd name="connsiteX0" fmla="*/ 6996 w 2375960"/>
              <a:gd name="connsiteY0" fmla="*/ 294552 h 1280858"/>
              <a:gd name="connsiteX1" fmla="*/ 512834 w 2375960"/>
              <a:gd name="connsiteY1" fmla="*/ 2722 h 1280858"/>
              <a:gd name="connsiteX2" fmla="*/ 1757975 w 2375960"/>
              <a:gd name="connsiteY2" fmla="*/ 197275 h 1280858"/>
              <a:gd name="connsiteX3" fmla="*/ 2351362 w 2375960"/>
              <a:gd name="connsiteY3" fmla="*/ 936578 h 1280858"/>
              <a:gd name="connsiteX4" fmla="*/ 2147081 w 2375960"/>
              <a:gd name="connsiteY4" fmla="*/ 1277046 h 1280858"/>
              <a:gd name="connsiteX5" fmla="*/ 1107282 w 2375960"/>
              <a:gd name="connsiteY5" fmla="*/ 1121404 h 1280858"/>
              <a:gd name="connsiteX6" fmla="*/ 279370 w 2375960"/>
              <a:gd name="connsiteY6" fmla="*/ 1150586 h 1280858"/>
              <a:gd name="connsiteX7" fmla="*/ 6996 w 2375960"/>
              <a:gd name="connsiteY7" fmla="*/ 294552 h 128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5960" h="1280858">
                <a:moveTo>
                  <a:pt x="6996" y="294552"/>
                </a:moveTo>
                <a:cubicBezTo>
                  <a:pt x="45907" y="103241"/>
                  <a:pt x="221004" y="18935"/>
                  <a:pt x="512834" y="2722"/>
                </a:cubicBezTo>
                <a:cubicBezTo>
                  <a:pt x="804664" y="-13491"/>
                  <a:pt x="1451554" y="41632"/>
                  <a:pt x="1757975" y="197275"/>
                </a:cubicBezTo>
                <a:cubicBezTo>
                  <a:pt x="2064396" y="352918"/>
                  <a:pt x="2286511" y="756616"/>
                  <a:pt x="2351362" y="936578"/>
                </a:cubicBezTo>
                <a:cubicBezTo>
                  <a:pt x="2416213" y="1116540"/>
                  <a:pt x="2354427" y="1246242"/>
                  <a:pt x="2147081" y="1277046"/>
                </a:cubicBezTo>
                <a:cubicBezTo>
                  <a:pt x="1939735" y="1307850"/>
                  <a:pt x="1418567" y="1142481"/>
                  <a:pt x="1107282" y="1121404"/>
                </a:cubicBezTo>
                <a:cubicBezTo>
                  <a:pt x="795997" y="1100327"/>
                  <a:pt x="462751" y="1288395"/>
                  <a:pt x="279370" y="1150586"/>
                </a:cubicBezTo>
                <a:cubicBezTo>
                  <a:pt x="95989" y="1012777"/>
                  <a:pt x="-31915" y="485863"/>
                  <a:pt x="6996" y="294552"/>
                </a:cubicBezTo>
                <a:close/>
              </a:path>
            </a:pathLst>
          </a:custGeom>
          <a:solidFill>
            <a:srgbClr val="A18B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5409340" y="5818065"/>
            <a:ext cx="992634" cy="1039935"/>
          </a:xfrm>
          <a:custGeom>
            <a:avLst/>
            <a:gdLst>
              <a:gd name="connsiteX0" fmla="*/ 5422 w 992634"/>
              <a:gd name="connsiteY0" fmla="*/ 579593 h 1039935"/>
              <a:gd name="connsiteX1" fmla="*/ 287524 w 992634"/>
              <a:gd name="connsiteY1" fmla="*/ 171032 h 1039935"/>
              <a:gd name="connsiteX2" fmla="*/ 666902 w 992634"/>
              <a:gd name="connsiteY2" fmla="*/ 5661 h 1039935"/>
              <a:gd name="connsiteX3" fmla="*/ 910094 w 992634"/>
              <a:gd name="connsiteY3" fmla="*/ 355857 h 1039935"/>
              <a:gd name="connsiteX4" fmla="*/ 968460 w 992634"/>
              <a:gd name="connsiteY4" fmla="*/ 900606 h 1039935"/>
              <a:gd name="connsiteX5" fmla="*/ 540443 w 992634"/>
              <a:gd name="connsiteY5" fmla="*/ 1017338 h 1039935"/>
              <a:gd name="connsiteX6" fmla="*/ 5422 w 992634"/>
              <a:gd name="connsiteY6" fmla="*/ 579593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2634" h="1039935">
                <a:moveTo>
                  <a:pt x="5422" y="579593"/>
                </a:moveTo>
                <a:cubicBezTo>
                  <a:pt x="-36731" y="438542"/>
                  <a:pt x="177277" y="266687"/>
                  <a:pt x="287524" y="171032"/>
                </a:cubicBezTo>
                <a:cubicBezTo>
                  <a:pt x="397771" y="75377"/>
                  <a:pt x="563140" y="-25143"/>
                  <a:pt x="666902" y="5661"/>
                </a:cubicBezTo>
                <a:cubicBezTo>
                  <a:pt x="770664" y="36465"/>
                  <a:pt x="859834" y="206699"/>
                  <a:pt x="910094" y="355857"/>
                </a:cubicBezTo>
                <a:cubicBezTo>
                  <a:pt x="960354" y="505014"/>
                  <a:pt x="1030069" y="790359"/>
                  <a:pt x="968460" y="900606"/>
                </a:cubicBezTo>
                <a:cubicBezTo>
                  <a:pt x="906851" y="1010853"/>
                  <a:pt x="704192" y="1077325"/>
                  <a:pt x="540443" y="1017338"/>
                </a:cubicBezTo>
                <a:cubicBezTo>
                  <a:pt x="376694" y="957351"/>
                  <a:pt x="47575" y="720644"/>
                  <a:pt x="5422" y="57959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 rot="1433027">
            <a:off x="7052614" y="5420382"/>
            <a:ext cx="876662" cy="1316511"/>
          </a:xfrm>
          <a:custGeom>
            <a:avLst/>
            <a:gdLst>
              <a:gd name="connsiteX0" fmla="*/ 535233 w 1356327"/>
              <a:gd name="connsiteY0" fmla="*/ 969553 h 1124231"/>
              <a:gd name="connsiteX1" fmla="*/ 212 w 1356327"/>
              <a:gd name="connsiteY1" fmla="*/ 706906 h 1124231"/>
              <a:gd name="connsiteX2" fmla="*/ 476867 w 1356327"/>
              <a:gd name="connsiteY2" fmla="*/ 123246 h 1124231"/>
              <a:gd name="connsiteX3" fmla="*/ 953522 w 1356327"/>
              <a:gd name="connsiteY3" fmla="*/ 45425 h 1124231"/>
              <a:gd name="connsiteX4" fmla="*/ 1352356 w 1356327"/>
              <a:gd name="connsiteY4" fmla="*/ 677723 h 1124231"/>
              <a:gd name="connsiteX5" fmla="*/ 1118893 w 1356327"/>
              <a:gd name="connsiteY5" fmla="*/ 1115468 h 1124231"/>
              <a:gd name="connsiteX6" fmla="*/ 535233 w 1356327"/>
              <a:gd name="connsiteY6" fmla="*/ 969553 h 112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6327" h="1124231">
                <a:moveTo>
                  <a:pt x="535233" y="969553"/>
                </a:moveTo>
                <a:cubicBezTo>
                  <a:pt x="348786" y="901459"/>
                  <a:pt x="9940" y="847957"/>
                  <a:pt x="212" y="706906"/>
                </a:cubicBezTo>
                <a:cubicBezTo>
                  <a:pt x="-9516" y="565855"/>
                  <a:pt x="317982" y="233493"/>
                  <a:pt x="476867" y="123246"/>
                </a:cubicBezTo>
                <a:cubicBezTo>
                  <a:pt x="635752" y="12999"/>
                  <a:pt x="807607" y="-46988"/>
                  <a:pt x="953522" y="45425"/>
                </a:cubicBezTo>
                <a:cubicBezTo>
                  <a:pt x="1099437" y="137838"/>
                  <a:pt x="1324794" y="499382"/>
                  <a:pt x="1352356" y="677723"/>
                </a:cubicBezTo>
                <a:cubicBezTo>
                  <a:pt x="1379918" y="856063"/>
                  <a:pt x="1259944" y="1073315"/>
                  <a:pt x="1118893" y="1115468"/>
                </a:cubicBezTo>
                <a:cubicBezTo>
                  <a:pt x="977842" y="1157621"/>
                  <a:pt x="721680" y="1037647"/>
                  <a:pt x="535233" y="969553"/>
                </a:cubicBezTo>
                <a:close/>
              </a:path>
            </a:pathLst>
          </a:custGeom>
          <a:solidFill>
            <a:srgbClr val="C5E0B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133748" y="5048298"/>
            <a:ext cx="986487" cy="849828"/>
          </a:xfrm>
          <a:custGeom>
            <a:avLst/>
            <a:gdLst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4 w 2283221"/>
              <a:gd name="connsiteY7" fmla="*/ 1168738 h 1447201"/>
              <a:gd name="connsiteX8" fmla="*/ 709776 w 2283221"/>
              <a:gd name="connsiteY8" fmla="*/ 1207648 h 1447201"/>
              <a:gd name="connsiteX0" fmla="*/ 709776 w 2283221"/>
              <a:gd name="connsiteY0" fmla="*/ 1207648 h 1447201"/>
              <a:gd name="connsiteX1" fmla="*/ 19112 w 2283221"/>
              <a:gd name="connsiteY1" fmla="*/ 302976 h 1447201"/>
              <a:gd name="connsiteX2" fmla="*/ 1556082 w 2283221"/>
              <a:gd name="connsiteY2" fmla="*/ 11146 h 1447201"/>
              <a:gd name="connsiteX3" fmla="*/ 2237018 w 2283221"/>
              <a:gd name="connsiteY3" fmla="*/ 623989 h 1447201"/>
              <a:gd name="connsiteX4" fmla="*/ 2188380 w 2283221"/>
              <a:gd name="connsiteY4" fmla="*/ 1061733 h 1447201"/>
              <a:gd name="connsiteX5" fmla="*/ 1916006 w 2283221"/>
              <a:gd name="connsiteY5" fmla="*/ 1334108 h 1447201"/>
              <a:gd name="connsiteX6" fmla="*/ 1196159 w 2283221"/>
              <a:gd name="connsiteY6" fmla="*/ 1441112 h 1447201"/>
              <a:gd name="connsiteX7" fmla="*/ 923785 w 2283221"/>
              <a:gd name="connsiteY7" fmla="*/ 1400656 h 1447201"/>
              <a:gd name="connsiteX8" fmla="*/ 709776 w 2283221"/>
              <a:gd name="connsiteY8" fmla="*/ 1207648 h 14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3221" h="1447201">
                <a:moveTo>
                  <a:pt x="709776" y="1207648"/>
                </a:moveTo>
                <a:cubicBezTo>
                  <a:pt x="558997" y="1024701"/>
                  <a:pt x="-121939" y="502393"/>
                  <a:pt x="19112" y="302976"/>
                </a:cubicBezTo>
                <a:cubicBezTo>
                  <a:pt x="160163" y="103559"/>
                  <a:pt x="1186431" y="-42356"/>
                  <a:pt x="1556082" y="11146"/>
                </a:cubicBezTo>
                <a:cubicBezTo>
                  <a:pt x="1925733" y="64648"/>
                  <a:pt x="2131635" y="448891"/>
                  <a:pt x="2237018" y="623989"/>
                </a:cubicBezTo>
                <a:cubicBezTo>
                  <a:pt x="2342401" y="799087"/>
                  <a:pt x="2241882" y="943380"/>
                  <a:pt x="2188380" y="1061733"/>
                </a:cubicBezTo>
                <a:cubicBezTo>
                  <a:pt x="2134878" y="1180086"/>
                  <a:pt x="2081376" y="1270878"/>
                  <a:pt x="1916006" y="1334108"/>
                </a:cubicBezTo>
                <a:cubicBezTo>
                  <a:pt x="1750636" y="1397338"/>
                  <a:pt x="1361529" y="1468674"/>
                  <a:pt x="1196159" y="1441112"/>
                </a:cubicBezTo>
                <a:cubicBezTo>
                  <a:pt x="1030789" y="1413550"/>
                  <a:pt x="1003227" y="1437945"/>
                  <a:pt x="923785" y="1400656"/>
                </a:cubicBezTo>
                <a:cubicBezTo>
                  <a:pt x="844343" y="1363367"/>
                  <a:pt x="860555" y="1390595"/>
                  <a:pt x="709776" y="1207648"/>
                </a:cubicBezTo>
                <a:close/>
              </a:path>
            </a:pathLst>
          </a:custGeom>
          <a:solidFill>
            <a:srgbClr val="F5CF8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727790" y="439069"/>
            <a:ext cx="695575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當我遇到性騷擾等狀況時</a:t>
            </a:r>
            <a:endParaRPr lang="en-US" altLang="zh-TW" sz="4800" b="1" dirty="0">
              <a:solidFill>
                <a:srgbClr val="80717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該怎麼辦</a:t>
            </a:r>
            <a:r>
              <a:rPr lang="en-US" altLang="zh-TW" sz="48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sp>
        <p:nvSpPr>
          <p:cNvPr id="29" name="矩形 28"/>
          <p:cNvSpPr/>
          <p:nvPr/>
        </p:nvSpPr>
        <p:spPr>
          <a:xfrm>
            <a:off x="1122108" y="2030590"/>
            <a:ext cx="736627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當你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妳遭遇性侵害、性騷擾或性霸凌等狀況時，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首先要確定自己的感覺。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不論對方是善意或無意的行為，還是惡意的騷擾，</a:t>
            </a:r>
            <a:endParaRPr lang="en-US" altLang="zh-TW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只要</a:t>
            </a: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讓對方知道你覺得不舒服，對方就應該尊重你的感受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判斷狀況，視</a:t>
            </a: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情況選擇是要勇敢大聲地說「不」，</a:t>
            </a:r>
            <a:r>
              <a:rPr lang="en-US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或是婉轉告知對方；是要直接做出反抗，或是請求旁人協助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盡可能詳細地紀錄下事情發生的經過，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有助於未來若想提出申請調查時，可作為證據之用。</a:t>
            </a:r>
            <a: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向學校</a:t>
            </a:r>
            <a:r>
              <a:rPr lang="zh-TW" altLang="en-US" sz="2000" b="1" dirty="0">
                <a:solidFill>
                  <a:srgbClr val="ED6D6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提出調查申請時，由「性別平等教育委員會」來負責處理校園性騷擾問題</a:t>
            </a:r>
            <a:r>
              <a:rPr lang="zh-TW" altLang="en-US" sz="20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，並提供給被害人必要的協助。</a:t>
            </a:r>
          </a:p>
          <a:p>
            <a:pPr>
              <a:spcBef>
                <a:spcPts val="1200"/>
              </a:spcBef>
              <a:buClr>
                <a:schemeClr val="tx2"/>
              </a:buClr>
              <a:buSzPct val="70000"/>
            </a:pPr>
            <a:endParaRPr lang="zh-TW" altLang="en-US" sz="2000" b="1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525277" y="2042075"/>
            <a:ext cx="597433" cy="661480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40289" y="2170702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519891" y="3463308"/>
            <a:ext cx="597433" cy="661480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634903" y="3582001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</p:txBody>
      </p:sp>
      <p:sp>
        <p:nvSpPr>
          <p:cNvPr id="20" name="圓角矩形 19"/>
          <p:cNvSpPr/>
          <p:nvPr/>
        </p:nvSpPr>
        <p:spPr>
          <a:xfrm>
            <a:off x="524675" y="4263510"/>
            <a:ext cx="597433" cy="661480"/>
          </a:xfrm>
          <a:prstGeom prst="roundRect">
            <a:avLst/>
          </a:prstGeom>
          <a:solidFill>
            <a:srgbClr val="8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634903" y="439396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54" y="584053"/>
            <a:ext cx="1279692" cy="1279692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608519" y="6386672"/>
            <a:ext cx="4430226" cy="360739"/>
          </a:xfrm>
        </p:spPr>
        <p:txBody>
          <a:bodyPr/>
          <a:lstStyle/>
          <a:p>
            <a:fld id="{ED6F06AC-2794-4366-994B-E468BD221936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90007" y="6386672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高雄醫學大學 性別平等教育委員會</a:t>
            </a:r>
            <a:endParaRPr lang="zh-TW" altLang="en-US" dirty="0">
              <a:solidFill>
                <a:srgbClr val="80717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65639" y="6122194"/>
            <a:ext cx="41056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b="1" dirty="0">
                <a:solidFill>
                  <a:srgbClr val="8071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摘錄自校園性侵害或性騷擾案例調查處理實務手冊</a:t>
            </a:r>
          </a:p>
        </p:txBody>
      </p:sp>
    </p:spTree>
    <p:extLst>
      <p:ext uri="{BB962C8B-B14F-4D97-AF65-F5344CB8AC3E}">
        <p14:creationId xmlns:p14="http://schemas.microsoft.com/office/powerpoint/2010/main" val="18691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</TotalTime>
  <Words>790</Words>
  <Application>Microsoft Office PowerPoint</Application>
  <PresentationFormat>如螢幕大小 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Noto Sans CJK TC Medium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 Lesbian是指以下何者？</dc:title>
  <dc:creator>jiaping1005</dc:creator>
  <cp:lastModifiedBy>ii</cp:lastModifiedBy>
  <cp:revision>71</cp:revision>
  <dcterms:created xsi:type="dcterms:W3CDTF">2018-11-20T14:02:01Z</dcterms:created>
  <dcterms:modified xsi:type="dcterms:W3CDTF">2025-05-27T03:48:52Z</dcterms:modified>
</cp:coreProperties>
</file>